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274" r:id="rId2"/>
    <p:sldId id="258" r:id="rId3"/>
    <p:sldId id="260" r:id="rId4"/>
    <p:sldId id="259" r:id="rId5"/>
    <p:sldId id="261" r:id="rId6"/>
    <p:sldId id="262" r:id="rId7"/>
    <p:sldId id="263" r:id="rId8"/>
    <p:sldId id="264" r:id="rId9"/>
    <p:sldId id="265" r:id="rId10"/>
    <p:sldId id="266" r:id="rId11"/>
    <p:sldId id="267" r:id="rId12"/>
    <p:sldId id="268" r:id="rId13"/>
    <p:sldId id="269" r:id="rId14"/>
    <p:sldId id="272"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4F7A"/>
    <a:srgbClr val="4472C4"/>
    <a:srgbClr val="E9EBF5"/>
    <a:srgbClr val="99AED3"/>
    <a:srgbClr val="CFD5E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0" autoAdjust="0"/>
    <p:restoredTop sz="80574" autoAdjust="0"/>
  </p:normalViewPr>
  <p:slideViewPr>
    <p:cSldViewPr snapToGrid="0">
      <p:cViewPr>
        <p:scale>
          <a:sx n="60" d="100"/>
          <a:sy n="60" d="100"/>
        </p:scale>
        <p:origin x="878" y="40"/>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F76B4E-F2A2-4129-8CCB-668930102C65}" type="datetimeFigureOut">
              <a:rPr lang="en-US" smtClean="0"/>
              <a:t>4/6/2024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60C01D-666C-4ED5-B78A-C4593DD4DA6F}" type="slidenum">
              <a:rPr lang="en-US" smtClean="0"/>
              <a:t>‹#›</a:t>
            </a:fld>
            <a:endParaRPr lang="en-US"/>
          </a:p>
        </p:txBody>
      </p:sp>
    </p:spTree>
    <p:extLst>
      <p:ext uri="{BB962C8B-B14F-4D97-AF65-F5344CB8AC3E}">
        <p14:creationId xmlns:p14="http://schemas.microsoft.com/office/powerpoint/2010/main" val="930362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I am Madhavi Ghanta and today, we'll examine the crucial area of credit card transaction security and the measures we're doing to protect people's financial stability.</a:t>
            </a:r>
          </a:p>
        </p:txBody>
      </p:sp>
      <p:sp>
        <p:nvSpPr>
          <p:cNvPr id="4" name="Slide Number Placeholder 3"/>
          <p:cNvSpPr>
            <a:spLocks noGrp="1"/>
          </p:cNvSpPr>
          <p:nvPr>
            <p:ph type="sldNum" sz="quarter" idx="5"/>
          </p:nvPr>
        </p:nvSpPr>
        <p:spPr/>
        <p:txBody>
          <a:bodyPr/>
          <a:lstStyle/>
          <a:p>
            <a:fld id="{B360C01D-666C-4ED5-B78A-C4593DD4DA6F}" type="slidenum">
              <a:rPr lang="en-US" smtClean="0"/>
              <a:t>1</a:t>
            </a:fld>
            <a:endParaRPr lang="en-US"/>
          </a:p>
        </p:txBody>
      </p:sp>
    </p:spTree>
    <p:extLst>
      <p:ext uri="{BB962C8B-B14F-4D97-AF65-F5344CB8AC3E}">
        <p14:creationId xmlns:p14="http://schemas.microsoft.com/office/powerpoint/2010/main" val="10918133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1800" dirty="0">
                <a:effectLst/>
                <a:latin typeface="Calibri" panose="020F0502020204030204" pitchFamily="34" charset="0"/>
                <a:ea typeface="Times New Roman" panose="02020603050405020304" pitchFamily="18" charset="0"/>
                <a:cs typeface="Latha" panose="020B0604020202020204" pitchFamily="34" charset="0"/>
              </a:rPr>
              <a:t>Logistic Regression:</a:t>
            </a: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a:t>
            </a:r>
            <a:r>
              <a:rPr lang="en-US" sz="1800" dirty="0">
                <a:effectLst/>
                <a:latin typeface="Calibri" panose="020F0502020204030204" pitchFamily="34" charset="0"/>
                <a:ea typeface="Times New Roman" panose="02020603050405020304" pitchFamily="18" charset="0"/>
                <a:cs typeface="Latha" panose="020B0604020202020204" pitchFamily="34" charset="0"/>
              </a:rPr>
              <a:t>Logistic Regression </a:t>
            </a:r>
            <a:r>
              <a:rPr lang="en-IN" sz="1800" dirty="0">
                <a:effectLst/>
                <a:latin typeface="Times New Roman" panose="02020603050405020304" pitchFamily="18" charset="0"/>
                <a:ea typeface="Times New Roman" panose="02020603050405020304" pitchFamily="18" charset="0"/>
                <a:cs typeface="Latha" panose="020B0604020202020204" pitchFamily="34" charset="0"/>
              </a:rPr>
              <a:t>model correctly identifies about 94% of all actual non-fraudulent transactions and 77% of actual fraud cases.  </a:t>
            </a:r>
          </a:p>
          <a:p>
            <a:pPr marL="45720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A ROC-AUC score of 0.85 indicates a relatively good ability to discriminate between non-fraudulent and fraudulent transactions.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Confusion Matrix:</a:t>
            </a:r>
          </a:p>
          <a:p>
            <a:pPr marL="457200" marR="0" lvl="0" indent="0" algn="l" defTabSz="914400" rtl="0" eaLnBrk="1" fontAlgn="auto" latinLnBrk="0" hangingPunct="1">
              <a:lnSpc>
                <a:spcPct val="200000"/>
              </a:lnSpc>
              <a:spcBef>
                <a:spcPts val="0"/>
              </a:spcBef>
              <a:spcAft>
                <a:spcPts val="1000"/>
              </a:spcAft>
              <a:buClrTx/>
              <a:buSzTx/>
              <a:buFontTx/>
              <a:buNone/>
              <a:tabLst/>
              <a:defRPr/>
            </a:pPr>
            <a:endParaRPr lang="en-IN" sz="1800" dirty="0">
              <a:effectLst/>
              <a:latin typeface="Times New Roman" panose="02020603050405020304" pitchFamily="18" charset="0"/>
              <a:ea typeface="Times New Roman" panose="02020603050405020304" pitchFamily="18" charset="0"/>
              <a:cs typeface="Latha" panose="020B0604020202020204" pitchFamily="34" charset="0"/>
            </a:endParaRPr>
          </a:p>
          <a:p>
            <a:pPr marL="457200" marR="0" lvl="0" indent="0" algn="l" defTabSz="914400" rtl="0" eaLnBrk="1" fontAlgn="auto" latinLnBrk="0" hangingPunct="1">
              <a:lnSpc>
                <a:spcPct val="200000"/>
              </a:lnSpc>
              <a:spcBef>
                <a:spcPts val="0"/>
              </a:spcBef>
              <a:spcAft>
                <a:spcPts val="1000"/>
              </a:spcAft>
              <a:buClrTx/>
              <a:buSzTx/>
              <a:buFontTx/>
              <a:buNone/>
              <a:tabLst/>
              <a:defRPr/>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confusion matrix shows that the model correctly classified 346,742 non-fraudulent transactions (True Negatives) and 1,497 fraudulent transactions (True Positives). However, it also misclassified 21,784 non-fraudulent transactions as fraudulent (False Positives) and 456 fraudulent transactions as non-fraudulent (False Negatives).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10</a:t>
            </a:fld>
            <a:endParaRPr lang="en-US"/>
          </a:p>
        </p:txBody>
      </p:sp>
    </p:spTree>
    <p:extLst>
      <p:ext uri="{BB962C8B-B14F-4D97-AF65-F5344CB8AC3E}">
        <p14:creationId xmlns:p14="http://schemas.microsoft.com/office/powerpoint/2010/main" val="20288979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1800" dirty="0">
                <a:effectLst/>
                <a:latin typeface="Calibri" panose="020F0502020204030204" pitchFamily="34" charset="0"/>
                <a:ea typeface="Times New Roman" panose="02020603050405020304" pitchFamily="18" charset="0"/>
                <a:cs typeface="Latha" panose="020B0604020202020204" pitchFamily="34" charset="0"/>
              </a:rPr>
              <a:t>Gradient Boosting:</a:t>
            </a: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model correctly identifies about 89% of all actual fraud cases.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A ROC-AUC score of 0.94 is excellent and indicates a strong ability to discriminate between non-fraudulent and fraudulent transactions.</a:t>
            </a:r>
          </a:p>
          <a:p>
            <a:pPr marL="457200" marR="0">
              <a:lnSpc>
                <a:spcPct val="200000"/>
              </a:lnSpc>
              <a:spcBef>
                <a:spcPts val="0"/>
              </a:spcBef>
              <a:spcAft>
                <a:spcPts val="1000"/>
              </a:spcAft>
            </a:pPr>
            <a:endParaRPr lang="en-IN" sz="1800" dirty="0">
              <a:effectLst/>
              <a:latin typeface="Times New Roman" panose="02020603050405020304" pitchFamily="18" charset="0"/>
              <a:ea typeface="Times New Roman" panose="02020603050405020304" pitchFamily="18" charset="0"/>
              <a:cs typeface="Latha" panose="020B0604020202020204" pitchFamily="34" charset="0"/>
            </a:endParaRPr>
          </a:p>
          <a:p>
            <a:pPr marL="457200" marR="0" lvl="0" indent="0" algn="l" defTabSz="914400" rtl="0" eaLnBrk="1" fontAlgn="auto" latinLnBrk="0" hangingPunct="1">
              <a:lnSpc>
                <a:spcPct val="200000"/>
              </a:lnSpc>
              <a:spcBef>
                <a:spcPts val="0"/>
              </a:spcBef>
              <a:spcAft>
                <a:spcPts val="1000"/>
              </a:spcAft>
              <a:buClrTx/>
              <a:buSzTx/>
              <a:buFontTx/>
              <a:buNone/>
              <a:tabLst/>
              <a:defRPr/>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confusion matrix shows that the model correctly classified 366,819 non-fraudulent transactions (True Negatives) and 1,736 fraudulent transactions (True Positives). It misclassified 1,707 non-fraudulent transactions as fraudulent (False Positives) and 217 fraudulent transactions as non-fraudulent (False Negatives).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11</a:t>
            </a:fld>
            <a:endParaRPr lang="en-US"/>
          </a:p>
        </p:txBody>
      </p:sp>
    </p:spTree>
    <p:extLst>
      <p:ext uri="{BB962C8B-B14F-4D97-AF65-F5344CB8AC3E}">
        <p14:creationId xmlns:p14="http://schemas.microsoft.com/office/powerpoint/2010/main" val="16180053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1800" dirty="0">
                <a:effectLst/>
                <a:latin typeface="Calibri" panose="020F0502020204030204" pitchFamily="34" charset="0"/>
                <a:ea typeface="Times New Roman" panose="02020603050405020304" pitchFamily="18" charset="0"/>
                <a:cs typeface="Latha" panose="020B0604020202020204" pitchFamily="34" charset="0"/>
              </a:rPr>
              <a:t>Neural Network:</a:t>
            </a: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model correctly identifies about 75% of all actual fraud cases.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A ROC-AUC score of 0.87 is good and indicates a reasonable ability to discriminate between non-fraudulent and fraudulent transactions.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lvl="0" indent="0" algn="l" defTabSz="914400" rtl="0" eaLnBrk="1" fontAlgn="auto" latinLnBrk="0" hangingPunct="1">
              <a:lnSpc>
                <a:spcPct val="200000"/>
              </a:lnSpc>
              <a:spcBef>
                <a:spcPts val="0"/>
              </a:spcBef>
              <a:spcAft>
                <a:spcPts val="1000"/>
              </a:spcAft>
              <a:buClrTx/>
              <a:buSzTx/>
              <a:buFontTx/>
              <a:buNone/>
              <a:tabLst/>
              <a:defRPr/>
            </a:pPr>
            <a:endParaRPr lang="en-IN" sz="1800" dirty="0">
              <a:effectLst/>
              <a:latin typeface="Times New Roman" panose="02020603050405020304" pitchFamily="18" charset="0"/>
              <a:ea typeface="Times New Roman" panose="02020603050405020304" pitchFamily="18" charset="0"/>
              <a:cs typeface="Latha" panose="020B0604020202020204" pitchFamily="34" charset="0"/>
            </a:endParaRPr>
          </a:p>
          <a:p>
            <a:pPr marL="457200" marR="0" lvl="1" indent="0" algn="l" defTabSz="914400" rtl="0" eaLnBrk="1" fontAlgn="auto" latinLnBrk="0" hangingPunct="1">
              <a:lnSpc>
                <a:spcPct val="200000"/>
              </a:lnSpc>
              <a:spcBef>
                <a:spcPts val="0"/>
              </a:spcBef>
              <a:spcAft>
                <a:spcPts val="1000"/>
              </a:spcAft>
              <a:buClrTx/>
              <a:buSzTx/>
              <a:buFontTx/>
              <a:buNone/>
              <a:tabLst/>
              <a:defRPr/>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confusion matrix shows that the model correctly classified 363,891 non-fraudulent transactions (True Negatives) and 1,653 fraudulent transactions (True Positives). However, it also misclassified 4,635 non-fraudulent transactions as fraudulent (False Positives) and 300 fraudulent transactions as non-fraudulent (False Negatives).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12</a:t>
            </a:fld>
            <a:endParaRPr lang="en-US"/>
          </a:p>
        </p:txBody>
      </p:sp>
    </p:spTree>
    <p:extLst>
      <p:ext uri="{BB962C8B-B14F-4D97-AF65-F5344CB8AC3E}">
        <p14:creationId xmlns:p14="http://schemas.microsoft.com/office/powerpoint/2010/main" val="15993751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6000" dirty="0">
                <a:solidFill>
                  <a:schemeClr val="bg2"/>
                </a:solidFill>
              </a:rPr>
              <a:t>ETHICAL IMPLICATIONS:</a:t>
            </a:r>
          </a:p>
          <a:p>
            <a:pPr marL="0" marR="0">
              <a:lnSpc>
                <a:spcPct val="200000"/>
              </a:lnSpc>
              <a:spcBef>
                <a:spcPts val="0"/>
              </a:spcBef>
              <a:spcAft>
                <a:spcPts val="1000"/>
              </a:spcAft>
            </a:pPr>
            <a:r>
              <a:rPr lang="en-US" sz="1800" dirty="0">
                <a:effectLst/>
                <a:latin typeface="Calibri" panose="020F0502020204030204" pitchFamily="34" charset="0"/>
              </a:rPr>
              <a:t>It is crucial to take ethical considerations like data privacy, transparency, and security into account while working with credit card data. It is crucial to use simulated data constructively and without malice. Engaging with stakeholders actively is also crucial to ensuring that expectations and ethical standards are met.</a:t>
            </a:r>
            <a:endParaRPr lang="en-US" sz="6000" dirty="0">
              <a:solidFill>
                <a:schemeClr val="bg2"/>
              </a:solidFill>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13</a:t>
            </a:fld>
            <a:endParaRPr lang="en-US"/>
          </a:p>
        </p:txBody>
      </p:sp>
    </p:spTree>
    <p:extLst>
      <p:ext uri="{BB962C8B-B14F-4D97-AF65-F5344CB8AC3E}">
        <p14:creationId xmlns:p14="http://schemas.microsoft.com/office/powerpoint/2010/main" val="13944782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1800" dirty="0">
                <a:effectLst/>
                <a:latin typeface="Calibri" panose="020F0502020204030204" pitchFamily="34" charset="0"/>
                <a:ea typeface="Times New Roman" panose="02020603050405020304" pitchFamily="18" charset="0"/>
                <a:cs typeface="Latha" panose="020B0604020202020204" pitchFamily="34" charset="0"/>
              </a:rPr>
              <a:t>CONCLUSION:</a:t>
            </a:r>
          </a:p>
          <a:p>
            <a:pPr marL="0" marR="0" indent="45720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In summary, this project focused on developing and implementing effective credit card fraud detection models. We explored various machine-learning techniques, such as logistic regression, random forest classifier, gradient boosting, and neural networks. </a:t>
            </a:r>
          </a:p>
          <a:p>
            <a:pPr marL="0" marR="0" indent="457200">
              <a:lnSpc>
                <a:spcPct val="200000"/>
              </a:lnSpc>
              <a:spcBef>
                <a:spcPts val="0"/>
              </a:spcBef>
              <a:spcAft>
                <a:spcPts val="1000"/>
              </a:spcAft>
            </a:pPr>
            <a:endParaRPr lang="en-IN" sz="1800" dirty="0">
              <a:effectLst/>
              <a:latin typeface="Times New Roman" panose="02020603050405020304" pitchFamily="18"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With an accuracy of 99.75%, the Random Forest Classifier is the best-performing model for this dataset. However, the dataset is highly imbalanced, with a significantly larger number of non-fraudulent transactions. This can impact the model's performance and interpretation of metrics.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While all three models demonstrated high accuracy and strong performance in identifying non-fraudulent transactions, there is a trade-off between precision and recall for detecting fraudulent transactions.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indent="45720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14</a:t>
            </a:fld>
            <a:endParaRPr lang="en-US"/>
          </a:p>
        </p:txBody>
      </p:sp>
    </p:spTree>
    <p:extLst>
      <p:ext uri="{BB962C8B-B14F-4D97-AF65-F5344CB8AC3E}">
        <p14:creationId xmlns:p14="http://schemas.microsoft.com/office/powerpoint/2010/main" val="26830113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15</a:t>
            </a:fld>
            <a:endParaRPr lang="en-US"/>
          </a:p>
        </p:txBody>
      </p:sp>
    </p:spTree>
    <p:extLst>
      <p:ext uri="{BB962C8B-B14F-4D97-AF65-F5344CB8AC3E}">
        <p14:creationId xmlns:p14="http://schemas.microsoft.com/office/powerpoint/2010/main" val="409594217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Thank you all for joining me in this presentation. I hope this project was able to help in the understanding of the efforts to enhance credit card transaction security.  If you have any questions or insights, please feel free to share them. Thank you.</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16</a:t>
            </a:fld>
            <a:endParaRPr lang="en-US"/>
          </a:p>
        </p:txBody>
      </p:sp>
    </p:spTree>
    <p:extLst>
      <p:ext uri="{BB962C8B-B14F-4D97-AF65-F5344CB8AC3E}">
        <p14:creationId xmlns:p14="http://schemas.microsoft.com/office/powerpoint/2010/main" val="42128630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spcBef>
                <a:spcPts val="0"/>
              </a:spcBef>
              <a:spcAft>
                <a:spcPts val="0"/>
              </a:spcAft>
            </a:pPr>
            <a:r>
              <a:rPr lang="en-US" sz="1800" dirty="0">
                <a:effectLst/>
                <a:latin typeface="Calibri" panose="020F0502020204030204" pitchFamily="34" charset="0"/>
              </a:rPr>
              <a:t>Today, credit card theft is a persistent threat that is hurting businesses all over the world. This difficulty forces us to look for creative solutions that can instantly identify and stop fraudulent transactions. By using machine learning to create a reliable credit card fraud prediction system, this project sets off on a revolutionary path. Making a distinct distinction between authentic and fraudulent credit card transactions is the main goal. </a:t>
            </a:r>
          </a:p>
          <a:p>
            <a:pPr marL="0" marR="0">
              <a:spcBef>
                <a:spcPts val="0"/>
              </a:spcBef>
              <a:spcAft>
                <a:spcPts val="0"/>
              </a:spcAft>
            </a:pPr>
            <a:r>
              <a:rPr lang="en-US" sz="1800" dirty="0">
                <a:effectLst/>
                <a:latin typeface="Calibri" panose="020F0502020204030204" pitchFamily="34" charset="0"/>
              </a:rPr>
              <a:t>By doing this, we hope to accomplish a number of vital objectives, including strengthening security protocols, lowering false positives that could unnecessarily annoy consumers, improving the general customer experience, and—above all—keeping a step ahead of the constantly changing strategies used by fraudsters.</a:t>
            </a:r>
          </a:p>
          <a:p>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2</a:t>
            </a:fld>
            <a:endParaRPr lang="en-US"/>
          </a:p>
        </p:txBody>
      </p:sp>
    </p:spTree>
    <p:extLst>
      <p:ext uri="{BB962C8B-B14F-4D97-AF65-F5344CB8AC3E}">
        <p14:creationId xmlns:p14="http://schemas.microsoft.com/office/powerpoint/2010/main" val="20738886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This slide outlines the project process flow. We'll delve into each step in upcoming slides.</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3</a:t>
            </a:fld>
            <a:endParaRPr lang="en-US"/>
          </a:p>
        </p:txBody>
      </p:sp>
    </p:spTree>
    <p:extLst>
      <p:ext uri="{BB962C8B-B14F-4D97-AF65-F5344CB8AC3E}">
        <p14:creationId xmlns:p14="http://schemas.microsoft.com/office/powerpoint/2010/main" val="2029148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project's dataset comes from Kaggle. It contains fictitious credit card data with attributes such transaction amounts, timestamps, merchant information, geographic data, and cardholder information, showcasing both authentic and fraudulent transactions.</a:t>
            </a:r>
          </a:p>
        </p:txBody>
      </p:sp>
      <p:sp>
        <p:nvSpPr>
          <p:cNvPr id="4" name="Slide Number Placeholder 3"/>
          <p:cNvSpPr>
            <a:spLocks noGrp="1"/>
          </p:cNvSpPr>
          <p:nvPr>
            <p:ph type="sldNum" sz="quarter" idx="5"/>
          </p:nvPr>
        </p:nvSpPr>
        <p:spPr/>
        <p:txBody>
          <a:bodyPr/>
          <a:lstStyle/>
          <a:p>
            <a:fld id="{B360C01D-666C-4ED5-B78A-C4593DD4DA6F}" type="slidenum">
              <a:rPr lang="en-US" smtClean="0"/>
              <a:t>4</a:t>
            </a:fld>
            <a:endParaRPr lang="en-US"/>
          </a:p>
        </p:txBody>
      </p:sp>
    </p:spTree>
    <p:extLst>
      <p:ext uri="{BB962C8B-B14F-4D97-AF65-F5344CB8AC3E}">
        <p14:creationId xmlns:p14="http://schemas.microsoft.com/office/powerpoint/2010/main" val="40719938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rPr>
              <a:t>Here, we can observe the various data preparation procedures that the project has used. Checks for things like duplicate rows, empty rows, datetime conversions, etc. are done throughout specific data transformation processes.</a:t>
            </a: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5</a:t>
            </a:fld>
            <a:endParaRPr lang="en-US"/>
          </a:p>
        </p:txBody>
      </p:sp>
    </p:spTree>
    <p:extLst>
      <p:ext uri="{BB962C8B-B14F-4D97-AF65-F5344CB8AC3E}">
        <p14:creationId xmlns:p14="http://schemas.microsoft.com/office/powerpoint/2010/main" val="13463897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slide </a:t>
            </a:r>
            <a:r>
              <a:rPr lang="en-US" b="0" i="0" dirty="0">
                <a:solidFill>
                  <a:srgbClr val="374151"/>
                </a:solidFill>
                <a:effectLst/>
                <a:latin typeface="Söhne"/>
              </a:rPr>
              <a:t>showcases various visualizations created from our dataset. </a:t>
            </a:r>
          </a:p>
          <a:p>
            <a:endParaRPr lang="en-US" dirty="0"/>
          </a:p>
          <a:p>
            <a:pPr algn="l">
              <a:buFont typeface="+mj-lt"/>
              <a:buAutoNum type="arabicPeriod"/>
            </a:pPr>
            <a:r>
              <a:rPr lang="en-US" b="0" i="0" dirty="0">
                <a:solidFill>
                  <a:srgbClr val="374151"/>
                </a:solidFill>
                <a:effectLst/>
                <a:latin typeface="Söhne"/>
              </a:rPr>
              <a:t>A pie chart illustrating frauds by category.</a:t>
            </a:r>
          </a:p>
          <a:p>
            <a:pPr algn="l">
              <a:buFont typeface="+mj-lt"/>
              <a:buAutoNum type="arabicPeriod"/>
            </a:pPr>
            <a:r>
              <a:rPr lang="en-US" b="0" i="0" dirty="0">
                <a:solidFill>
                  <a:srgbClr val="374151"/>
                </a:solidFill>
                <a:effectLst/>
                <a:latin typeface="Söhne"/>
              </a:rPr>
              <a:t>A chart displaying the distribution of transaction amounts and the number of frauds per state.</a:t>
            </a:r>
          </a:p>
          <a:p>
            <a:pPr algn="l">
              <a:buFont typeface="+mj-lt"/>
              <a:buAutoNum type="arabicPeriod"/>
            </a:pPr>
            <a:r>
              <a:rPr lang="en-US" b="0" i="0" dirty="0">
                <a:solidFill>
                  <a:srgbClr val="374151"/>
                </a:solidFill>
                <a:effectLst/>
                <a:latin typeface="Söhne"/>
              </a:rPr>
              <a:t>The third visualization showcases the distribution of numeric fields in the dataset."</a:t>
            </a:r>
          </a:p>
        </p:txBody>
      </p:sp>
      <p:sp>
        <p:nvSpPr>
          <p:cNvPr id="4" name="Slide Number Placeholder 3"/>
          <p:cNvSpPr>
            <a:spLocks noGrp="1"/>
          </p:cNvSpPr>
          <p:nvPr>
            <p:ph type="sldNum" sz="quarter" idx="5"/>
          </p:nvPr>
        </p:nvSpPr>
        <p:spPr/>
        <p:txBody>
          <a:bodyPr/>
          <a:lstStyle/>
          <a:p>
            <a:fld id="{B360C01D-666C-4ED5-B78A-C4593DD4DA6F}" type="slidenum">
              <a:rPr lang="en-US" smtClean="0"/>
              <a:t>6</a:t>
            </a:fld>
            <a:endParaRPr lang="en-US"/>
          </a:p>
        </p:txBody>
      </p:sp>
    </p:spTree>
    <p:extLst>
      <p:ext uri="{BB962C8B-B14F-4D97-AF65-F5344CB8AC3E}">
        <p14:creationId xmlns:p14="http://schemas.microsoft.com/office/powerpoint/2010/main" val="13082578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000000"/>
                </a:solidFill>
                <a:effectLst/>
                <a:latin typeface="Söhne"/>
              </a:rPr>
              <a:t>There was an initial class imbalance, with more non-fraud transactions than fraudulent ones, reflecting real-time scenarios. To address the imbalance, the Synthetic Minority Oversampling Technique (SMOTE) was employed to balance the dataset.</a:t>
            </a:r>
          </a:p>
          <a:p>
            <a:pPr algn="l"/>
            <a:r>
              <a:rPr lang="en-US" b="0" i="0" dirty="0">
                <a:solidFill>
                  <a:srgbClr val="000000"/>
                </a:solidFill>
                <a:effectLst/>
                <a:latin typeface="Söhne"/>
              </a:rPr>
              <a:t>Additionally, given the dataset's categorical features, a Label Encoder was utilized to convert them into numerical format, and the StandardScaler preprocessing technique was applied to standardize or normalize numerical features.</a:t>
            </a:r>
          </a:p>
          <a:p>
            <a:br>
              <a:rPr lang="en-US" b="0" i="0" dirty="0">
                <a:solidFill>
                  <a:srgbClr val="000000"/>
                </a:solidFill>
                <a:effectLst/>
                <a:latin typeface="Söhne"/>
              </a:rPr>
            </a:br>
            <a:endParaRPr lang="en-US" dirty="0"/>
          </a:p>
        </p:txBody>
      </p:sp>
      <p:sp>
        <p:nvSpPr>
          <p:cNvPr id="4" name="Slide Number Placeholder 3"/>
          <p:cNvSpPr>
            <a:spLocks noGrp="1"/>
          </p:cNvSpPr>
          <p:nvPr>
            <p:ph type="sldNum" sz="quarter" idx="5"/>
          </p:nvPr>
        </p:nvSpPr>
        <p:spPr/>
        <p:txBody>
          <a:bodyPr/>
          <a:lstStyle/>
          <a:p>
            <a:fld id="{B360C01D-666C-4ED5-B78A-C4593DD4DA6F}" type="slidenum">
              <a:rPr lang="en-US" smtClean="0"/>
              <a:t>7</a:t>
            </a:fld>
            <a:endParaRPr lang="en-US"/>
          </a:p>
        </p:txBody>
      </p:sp>
    </p:spTree>
    <p:extLst>
      <p:ext uri="{BB962C8B-B14F-4D97-AF65-F5344CB8AC3E}">
        <p14:creationId xmlns:p14="http://schemas.microsoft.com/office/powerpoint/2010/main" val="1991219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0">
              <a:lnSpc>
                <a:spcPct val="200000"/>
              </a:lnSpc>
              <a:buNone/>
            </a:pPr>
            <a:r>
              <a:rPr lang="en-US" sz="2800" b="0" i="0" dirty="0">
                <a:solidFill>
                  <a:srgbClr val="374151"/>
                </a:solidFill>
                <a:effectLst/>
                <a:latin typeface="Söhne"/>
              </a:rPr>
              <a:t>In this project, we built the Random Forest Classifier, Logistic Regression, Gradient Booster, and Neural Network models. This slide presents an overview of each model and its advantages and disadvantages. We'll delve into the outcomes of each model in the upcoming slides.</a:t>
            </a:r>
            <a:endParaRPr lang="en-US" sz="1800" dirty="0">
              <a:solidFill>
                <a:schemeClr val="bg1">
                  <a:lumMod val="95000"/>
                </a:schemeClr>
              </a:solidFill>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8</a:t>
            </a:fld>
            <a:endParaRPr lang="en-US"/>
          </a:p>
        </p:txBody>
      </p:sp>
    </p:spTree>
    <p:extLst>
      <p:ext uri="{BB962C8B-B14F-4D97-AF65-F5344CB8AC3E}">
        <p14:creationId xmlns:p14="http://schemas.microsoft.com/office/powerpoint/2010/main" val="2692982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200000"/>
              </a:lnSpc>
              <a:spcBef>
                <a:spcPts val="0"/>
              </a:spcBef>
              <a:spcAft>
                <a:spcPts val="1000"/>
              </a:spcAft>
            </a:pPr>
            <a:r>
              <a:rPr lang="en-US" sz="1800" dirty="0">
                <a:effectLst/>
                <a:latin typeface="Calibri" panose="020F0502020204030204" pitchFamily="34" charset="0"/>
                <a:ea typeface="Times New Roman" panose="02020603050405020304" pitchFamily="18" charset="0"/>
                <a:cs typeface="Latha" panose="020B0604020202020204" pitchFamily="34" charset="0"/>
              </a:rPr>
              <a:t>Random Forest Classifier:</a:t>
            </a: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Based on the recall, we can say that the model correctly identifies 72% of actual fraud cases. </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A ROC-AUC score of 0.86 suggests that the model has a strong ability to discriminate between non-fraudulent and fraudulent transactions.</a:t>
            </a:r>
          </a:p>
          <a:p>
            <a:pPr marL="457200" marR="0">
              <a:lnSpc>
                <a:spcPct val="200000"/>
              </a:lnSpc>
              <a:spcBef>
                <a:spcPts val="0"/>
              </a:spcBef>
              <a:spcAft>
                <a:spcPts val="1000"/>
              </a:spcAft>
            </a:pPr>
            <a:endParaRPr lang="en-IN" sz="1800" dirty="0">
              <a:effectLst/>
              <a:latin typeface="Times New Roman" panose="02020603050405020304" pitchFamily="18" charset="0"/>
              <a:ea typeface="Times New Roman" panose="02020603050405020304" pitchFamily="18" charset="0"/>
              <a:cs typeface="Latha" panose="020B0604020202020204" pitchFamily="34" charset="0"/>
            </a:endParaRPr>
          </a:p>
          <a:p>
            <a:pPr marL="457200" marR="0" lvl="0" indent="0" algn="l" defTabSz="914400" rtl="0" eaLnBrk="1" fontAlgn="auto" latinLnBrk="0" hangingPunct="1">
              <a:lnSpc>
                <a:spcPct val="200000"/>
              </a:lnSpc>
              <a:spcBef>
                <a:spcPts val="0"/>
              </a:spcBef>
              <a:spcAft>
                <a:spcPts val="1000"/>
              </a:spcAft>
              <a:buClrTx/>
              <a:buSzTx/>
              <a:buFontTx/>
              <a:buNone/>
              <a:tabLst/>
              <a:defRPr/>
            </a:pPr>
            <a:r>
              <a:rPr lang="en-IN" sz="1800" dirty="0">
                <a:effectLst/>
                <a:latin typeface="Times New Roman" panose="02020603050405020304" pitchFamily="18" charset="0"/>
                <a:ea typeface="Times New Roman" panose="02020603050405020304" pitchFamily="18" charset="0"/>
                <a:cs typeface="Latha" panose="020B0604020202020204" pitchFamily="34" charset="0"/>
              </a:rPr>
              <a:t>The confusion matrix provides a detailed breakdown of the model's predictions. It shows that the model correctly classified 368,118 non-fraudulent transactions (True Negatives) and 1,433 fraudulent transactions (True Positives). It also misclassified 408 non-fraudulent transactions as fraudulent (False Positives) and 520 fraudulent transactions as non-fraudulent (False Negatives).</a:t>
            </a: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45720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a:p>
            <a:pPr marL="0" marR="0">
              <a:lnSpc>
                <a:spcPct val="200000"/>
              </a:lnSpc>
              <a:spcBef>
                <a:spcPts val="0"/>
              </a:spcBef>
              <a:spcAft>
                <a:spcPts val="1000"/>
              </a:spcAft>
            </a:pPr>
            <a:endParaRPr lang="en-US" sz="1800" dirty="0">
              <a:effectLst/>
              <a:latin typeface="Calibri" panose="020F0502020204030204" pitchFamily="34" charset="0"/>
              <a:ea typeface="Times New Roman" panose="02020603050405020304" pitchFamily="18" charset="0"/>
              <a:cs typeface="Latha" panose="020B0604020202020204" pitchFamily="34" charset="0"/>
            </a:endParaRPr>
          </a:p>
        </p:txBody>
      </p:sp>
      <p:sp>
        <p:nvSpPr>
          <p:cNvPr id="4" name="Slide Number Placeholder 3"/>
          <p:cNvSpPr>
            <a:spLocks noGrp="1"/>
          </p:cNvSpPr>
          <p:nvPr>
            <p:ph type="sldNum" sz="quarter" idx="5"/>
          </p:nvPr>
        </p:nvSpPr>
        <p:spPr/>
        <p:txBody>
          <a:bodyPr/>
          <a:lstStyle/>
          <a:p>
            <a:fld id="{B360C01D-666C-4ED5-B78A-C4593DD4DA6F}" type="slidenum">
              <a:rPr lang="en-US" smtClean="0"/>
              <a:t>9</a:t>
            </a:fld>
            <a:endParaRPr lang="en-US"/>
          </a:p>
        </p:txBody>
      </p:sp>
    </p:spTree>
    <p:extLst>
      <p:ext uri="{BB962C8B-B14F-4D97-AF65-F5344CB8AC3E}">
        <p14:creationId xmlns:p14="http://schemas.microsoft.com/office/powerpoint/2010/main" val="28577941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EAF8A-0732-1A7D-12E5-6C98677FDDA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880860F-403E-335D-B59F-58F8450F371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761E1D2-624D-1954-DB78-D9AEEF85A567}"/>
              </a:ext>
            </a:extLst>
          </p:cNvPr>
          <p:cNvSpPr>
            <a:spLocks noGrp="1"/>
          </p:cNvSpPr>
          <p:nvPr>
            <p:ph type="dt" sz="half" idx="10"/>
          </p:nvPr>
        </p:nvSpPr>
        <p:spPr/>
        <p:txBody>
          <a:bodyPr/>
          <a:lstStyle/>
          <a:p>
            <a:fld id="{43DE1BCD-07E0-4496-B9F7-C8D9718EC159}" type="datetimeFigureOut">
              <a:rPr lang="en-US" smtClean="0"/>
              <a:t>4/6/2024</a:t>
            </a:fld>
            <a:endParaRPr lang="en-US"/>
          </a:p>
        </p:txBody>
      </p:sp>
      <p:sp>
        <p:nvSpPr>
          <p:cNvPr id="5" name="Footer Placeholder 4">
            <a:extLst>
              <a:ext uri="{FF2B5EF4-FFF2-40B4-BE49-F238E27FC236}">
                <a16:creationId xmlns:a16="http://schemas.microsoft.com/office/drawing/2014/main" id="{EF9B7F25-7353-B15A-C063-266C658D0F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945AC1-E829-7991-B8DD-16B48B124142}"/>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793845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47F894-8291-0323-212B-FDD5251D0EA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C65388B-48D8-4BD1-8D5E-F141A8A9A3D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E41246-6CB8-122F-3098-A38955F93832}"/>
              </a:ext>
            </a:extLst>
          </p:cNvPr>
          <p:cNvSpPr>
            <a:spLocks noGrp="1"/>
          </p:cNvSpPr>
          <p:nvPr>
            <p:ph type="dt" sz="half" idx="10"/>
          </p:nvPr>
        </p:nvSpPr>
        <p:spPr/>
        <p:txBody>
          <a:bodyPr/>
          <a:lstStyle/>
          <a:p>
            <a:fld id="{43DE1BCD-07E0-4496-B9F7-C8D9718EC159}" type="datetimeFigureOut">
              <a:rPr lang="en-US" smtClean="0"/>
              <a:t>4/6/2024</a:t>
            </a:fld>
            <a:endParaRPr lang="en-US"/>
          </a:p>
        </p:txBody>
      </p:sp>
      <p:sp>
        <p:nvSpPr>
          <p:cNvPr id="5" name="Footer Placeholder 4">
            <a:extLst>
              <a:ext uri="{FF2B5EF4-FFF2-40B4-BE49-F238E27FC236}">
                <a16:creationId xmlns:a16="http://schemas.microsoft.com/office/drawing/2014/main" id="{5E28A612-A274-2A7F-BD6D-CA261D229DA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3AC09E-A527-A70E-7CF4-8809D62035FA}"/>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0695107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8A4448C-BDAD-8801-EDD2-644E5902D45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3BEDDF-4E45-43F6-AB58-C470DCCA080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9CE0F03-0EDE-8FE3-990E-6999A756BCED}"/>
              </a:ext>
            </a:extLst>
          </p:cNvPr>
          <p:cNvSpPr>
            <a:spLocks noGrp="1"/>
          </p:cNvSpPr>
          <p:nvPr>
            <p:ph type="dt" sz="half" idx="10"/>
          </p:nvPr>
        </p:nvSpPr>
        <p:spPr/>
        <p:txBody>
          <a:bodyPr/>
          <a:lstStyle/>
          <a:p>
            <a:fld id="{43DE1BCD-07E0-4496-B9F7-C8D9718EC159}" type="datetimeFigureOut">
              <a:rPr lang="en-US" smtClean="0"/>
              <a:t>4/6/2024</a:t>
            </a:fld>
            <a:endParaRPr lang="en-US"/>
          </a:p>
        </p:txBody>
      </p:sp>
      <p:sp>
        <p:nvSpPr>
          <p:cNvPr id="5" name="Footer Placeholder 4">
            <a:extLst>
              <a:ext uri="{FF2B5EF4-FFF2-40B4-BE49-F238E27FC236}">
                <a16:creationId xmlns:a16="http://schemas.microsoft.com/office/drawing/2014/main" id="{6FA23A8F-B3FD-3965-3251-626864D16E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4EC7DD-2442-AE0D-2359-68F34108DFFB}"/>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88021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5DF4E-84F2-B535-0322-535580EF916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3E0C76-3624-3FA6-FE47-BBABE06E132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4539A70-8FC8-3FB7-142A-EC928704C33C}"/>
              </a:ext>
            </a:extLst>
          </p:cNvPr>
          <p:cNvSpPr>
            <a:spLocks noGrp="1"/>
          </p:cNvSpPr>
          <p:nvPr>
            <p:ph type="dt" sz="half" idx="10"/>
          </p:nvPr>
        </p:nvSpPr>
        <p:spPr/>
        <p:txBody>
          <a:bodyPr/>
          <a:lstStyle/>
          <a:p>
            <a:fld id="{43DE1BCD-07E0-4496-B9F7-C8D9718EC159}" type="datetimeFigureOut">
              <a:rPr lang="en-US" smtClean="0"/>
              <a:t>4/6/2024</a:t>
            </a:fld>
            <a:endParaRPr lang="en-US"/>
          </a:p>
        </p:txBody>
      </p:sp>
      <p:sp>
        <p:nvSpPr>
          <p:cNvPr id="5" name="Footer Placeholder 4">
            <a:extLst>
              <a:ext uri="{FF2B5EF4-FFF2-40B4-BE49-F238E27FC236}">
                <a16:creationId xmlns:a16="http://schemas.microsoft.com/office/drawing/2014/main" id="{3CFC7910-4F38-6B09-0D85-167AA659A4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3CE66-7EFF-D7CD-7C01-5CF62845E40C}"/>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3582167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579577-6C7B-E029-759F-FA076CF400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6AF440-007C-718C-A7CE-C8E9B389BD3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21D3F8F-32A7-5796-0B92-1516BF390BA8}"/>
              </a:ext>
            </a:extLst>
          </p:cNvPr>
          <p:cNvSpPr>
            <a:spLocks noGrp="1"/>
          </p:cNvSpPr>
          <p:nvPr>
            <p:ph type="dt" sz="half" idx="10"/>
          </p:nvPr>
        </p:nvSpPr>
        <p:spPr/>
        <p:txBody>
          <a:bodyPr/>
          <a:lstStyle/>
          <a:p>
            <a:fld id="{43DE1BCD-07E0-4496-B9F7-C8D9718EC159}" type="datetimeFigureOut">
              <a:rPr lang="en-US" smtClean="0"/>
              <a:t>4/6/2024</a:t>
            </a:fld>
            <a:endParaRPr lang="en-US"/>
          </a:p>
        </p:txBody>
      </p:sp>
      <p:sp>
        <p:nvSpPr>
          <p:cNvPr id="5" name="Footer Placeholder 4">
            <a:extLst>
              <a:ext uri="{FF2B5EF4-FFF2-40B4-BE49-F238E27FC236}">
                <a16:creationId xmlns:a16="http://schemas.microsoft.com/office/drawing/2014/main" id="{D0FECFBE-D2F4-0B22-DB95-E4F09F98121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490B91-5CF3-73F8-7442-1E7340AAF5EE}"/>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9880649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01B28E-F770-FD76-0A16-7EB4013C346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4CFA0D-8375-00AF-A434-517B55AC05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F3784D0-DC3D-AB65-FC65-7447AF45442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174FC6-B627-163A-44CC-8237B5932440}"/>
              </a:ext>
            </a:extLst>
          </p:cNvPr>
          <p:cNvSpPr>
            <a:spLocks noGrp="1"/>
          </p:cNvSpPr>
          <p:nvPr>
            <p:ph type="dt" sz="half" idx="10"/>
          </p:nvPr>
        </p:nvSpPr>
        <p:spPr/>
        <p:txBody>
          <a:bodyPr/>
          <a:lstStyle/>
          <a:p>
            <a:fld id="{43DE1BCD-07E0-4496-B9F7-C8D9718EC159}" type="datetimeFigureOut">
              <a:rPr lang="en-US" smtClean="0"/>
              <a:t>4/6/2024</a:t>
            </a:fld>
            <a:endParaRPr lang="en-US"/>
          </a:p>
        </p:txBody>
      </p:sp>
      <p:sp>
        <p:nvSpPr>
          <p:cNvPr id="6" name="Footer Placeholder 5">
            <a:extLst>
              <a:ext uri="{FF2B5EF4-FFF2-40B4-BE49-F238E27FC236}">
                <a16:creationId xmlns:a16="http://schemas.microsoft.com/office/drawing/2014/main" id="{7BE8CA78-817E-4912-3275-E6DBFD42E6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8D69EB-D360-48E1-6B51-4485ED9FC1E4}"/>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1911851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0836EF-707E-CC11-466D-99CE7E2AD50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C21DF6E-33C8-476C-8582-72F5E8F8EC6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9CDA4BD-2D9B-C63C-234A-78A8301E410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BE1AD0A-21A0-3E60-47C8-95270DBC6D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A3A0794-8FFA-5617-BEA9-D68FC99CE72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5BD7979-80AB-C011-DFD1-622B22E12E8F}"/>
              </a:ext>
            </a:extLst>
          </p:cNvPr>
          <p:cNvSpPr>
            <a:spLocks noGrp="1"/>
          </p:cNvSpPr>
          <p:nvPr>
            <p:ph type="dt" sz="half" idx="10"/>
          </p:nvPr>
        </p:nvSpPr>
        <p:spPr/>
        <p:txBody>
          <a:bodyPr/>
          <a:lstStyle/>
          <a:p>
            <a:fld id="{43DE1BCD-07E0-4496-B9F7-C8D9718EC159}" type="datetimeFigureOut">
              <a:rPr lang="en-US" smtClean="0"/>
              <a:t>4/6/2024</a:t>
            </a:fld>
            <a:endParaRPr lang="en-US"/>
          </a:p>
        </p:txBody>
      </p:sp>
      <p:sp>
        <p:nvSpPr>
          <p:cNvPr id="8" name="Footer Placeholder 7">
            <a:extLst>
              <a:ext uri="{FF2B5EF4-FFF2-40B4-BE49-F238E27FC236}">
                <a16:creationId xmlns:a16="http://schemas.microsoft.com/office/drawing/2014/main" id="{96390126-8CAC-6E0E-A91F-5FF974C2B6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5822F37-B456-CAAB-1C22-426F30870AF9}"/>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15906315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4EA955-990A-3504-3A4C-CD5F1F1BAC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5D9052-2CDC-2FA9-26A9-316C32F262C7}"/>
              </a:ext>
            </a:extLst>
          </p:cNvPr>
          <p:cNvSpPr>
            <a:spLocks noGrp="1"/>
          </p:cNvSpPr>
          <p:nvPr>
            <p:ph type="dt" sz="half" idx="10"/>
          </p:nvPr>
        </p:nvSpPr>
        <p:spPr/>
        <p:txBody>
          <a:bodyPr/>
          <a:lstStyle/>
          <a:p>
            <a:fld id="{43DE1BCD-07E0-4496-B9F7-C8D9718EC159}" type="datetimeFigureOut">
              <a:rPr lang="en-US" smtClean="0"/>
              <a:t>4/6/2024</a:t>
            </a:fld>
            <a:endParaRPr lang="en-US"/>
          </a:p>
        </p:txBody>
      </p:sp>
      <p:sp>
        <p:nvSpPr>
          <p:cNvPr id="4" name="Footer Placeholder 3">
            <a:extLst>
              <a:ext uri="{FF2B5EF4-FFF2-40B4-BE49-F238E27FC236}">
                <a16:creationId xmlns:a16="http://schemas.microsoft.com/office/drawing/2014/main" id="{1F1C1060-3EA9-171D-77EE-EE84E896DD0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4F84F22-5D10-8B25-B50F-ED8EAAA413CE}"/>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2400549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04179B3-F6C6-1539-8A85-FA2FFEEEB37A}"/>
              </a:ext>
            </a:extLst>
          </p:cNvPr>
          <p:cNvSpPr>
            <a:spLocks noGrp="1"/>
          </p:cNvSpPr>
          <p:nvPr>
            <p:ph type="dt" sz="half" idx="10"/>
          </p:nvPr>
        </p:nvSpPr>
        <p:spPr/>
        <p:txBody>
          <a:bodyPr/>
          <a:lstStyle/>
          <a:p>
            <a:fld id="{43DE1BCD-07E0-4496-B9F7-C8D9718EC159}" type="datetimeFigureOut">
              <a:rPr lang="en-US" smtClean="0"/>
              <a:t>4/6/2024</a:t>
            </a:fld>
            <a:endParaRPr lang="en-US"/>
          </a:p>
        </p:txBody>
      </p:sp>
      <p:sp>
        <p:nvSpPr>
          <p:cNvPr id="3" name="Footer Placeholder 2">
            <a:extLst>
              <a:ext uri="{FF2B5EF4-FFF2-40B4-BE49-F238E27FC236}">
                <a16:creationId xmlns:a16="http://schemas.microsoft.com/office/drawing/2014/main" id="{2C44BAE0-C3B4-E867-5F29-DD6359D2048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C3D0EA1-5B87-EEFA-AF0D-B279F058197D}"/>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26602217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8979C4-8898-15BD-F63A-9BFC7841555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144AC54-1352-18B4-7657-D1CE72B7A60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8FA72AA-895D-BCAC-25AD-6B7D63982D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F2312D-97B5-59B4-6695-810702D8AA8A}"/>
              </a:ext>
            </a:extLst>
          </p:cNvPr>
          <p:cNvSpPr>
            <a:spLocks noGrp="1"/>
          </p:cNvSpPr>
          <p:nvPr>
            <p:ph type="dt" sz="half" idx="10"/>
          </p:nvPr>
        </p:nvSpPr>
        <p:spPr/>
        <p:txBody>
          <a:bodyPr/>
          <a:lstStyle/>
          <a:p>
            <a:fld id="{43DE1BCD-07E0-4496-B9F7-C8D9718EC159}" type="datetimeFigureOut">
              <a:rPr lang="en-US" smtClean="0"/>
              <a:t>4/6/2024</a:t>
            </a:fld>
            <a:endParaRPr lang="en-US"/>
          </a:p>
        </p:txBody>
      </p:sp>
      <p:sp>
        <p:nvSpPr>
          <p:cNvPr id="6" name="Footer Placeholder 5">
            <a:extLst>
              <a:ext uri="{FF2B5EF4-FFF2-40B4-BE49-F238E27FC236}">
                <a16:creationId xmlns:a16="http://schemas.microsoft.com/office/drawing/2014/main" id="{BEE64FF5-97B5-951E-BB37-2F8985CF097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3D1D24-9945-4E8F-D5F1-20F611FEB48A}"/>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30880912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E9D6B6-42D6-FCCF-3B1D-7700E61201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C52720F-00BF-B7D2-6C20-9336F37E1FB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C0B261F-A7B0-F49B-5B45-377E0D60D2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0E627EA-820C-6EBC-5721-A7C64ECF86B1}"/>
              </a:ext>
            </a:extLst>
          </p:cNvPr>
          <p:cNvSpPr>
            <a:spLocks noGrp="1"/>
          </p:cNvSpPr>
          <p:nvPr>
            <p:ph type="dt" sz="half" idx="10"/>
          </p:nvPr>
        </p:nvSpPr>
        <p:spPr/>
        <p:txBody>
          <a:bodyPr/>
          <a:lstStyle/>
          <a:p>
            <a:fld id="{43DE1BCD-07E0-4496-B9F7-C8D9718EC159}" type="datetimeFigureOut">
              <a:rPr lang="en-US" smtClean="0"/>
              <a:t>4/6/2024</a:t>
            </a:fld>
            <a:endParaRPr lang="en-US"/>
          </a:p>
        </p:txBody>
      </p:sp>
      <p:sp>
        <p:nvSpPr>
          <p:cNvPr id="6" name="Footer Placeholder 5">
            <a:extLst>
              <a:ext uri="{FF2B5EF4-FFF2-40B4-BE49-F238E27FC236}">
                <a16:creationId xmlns:a16="http://schemas.microsoft.com/office/drawing/2014/main" id="{EA764DE3-CD58-1C01-5297-BF56DC99B4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D39C5B1-6AEB-C04E-3F6A-823D64E9EC2D}"/>
              </a:ext>
            </a:extLst>
          </p:cNvPr>
          <p:cNvSpPr>
            <a:spLocks noGrp="1"/>
          </p:cNvSpPr>
          <p:nvPr>
            <p:ph type="sldNum" sz="quarter" idx="12"/>
          </p:nvPr>
        </p:nvSpPr>
        <p:spPr/>
        <p:txBody>
          <a:bodyPr/>
          <a:lstStyle/>
          <a:p>
            <a:fld id="{E8131A22-E281-4C6E-AC24-C431ECE2EF1B}" type="slidenum">
              <a:rPr lang="en-US" smtClean="0"/>
              <a:t>‹#›</a:t>
            </a:fld>
            <a:endParaRPr lang="en-US"/>
          </a:p>
        </p:txBody>
      </p:sp>
    </p:spTree>
    <p:extLst>
      <p:ext uri="{BB962C8B-B14F-4D97-AF65-F5344CB8AC3E}">
        <p14:creationId xmlns:p14="http://schemas.microsoft.com/office/powerpoint/2010/main" val="2515009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5A432AE-785F-FCF0-5B37-0FEB07BC43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D4F0960-A58A-6047-D093-8E6F31625D3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409206-7432-142A-9363-A03BDDB31B4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DE1BCD-07E0-4496-B9F7-C8D9718EC159}" type="datetimeFigureOut">
              <a:rPr lang="en-US" smtClean="0"/>
              <a:t>4/6/2024</a:t>
            </a:fld>
            <a:endParaRPr lang="en-US"/>
          </a:p>
        </p:txBody>
      </p:sp>
      <p:sp>
        <p:nvSpPr>
          <p:cNvPr id="5" name="Footer Placeholder 4">
            <a:extLst>
              <a:ext uri="{FF2B5EF4-FFF2-40B4-BE49-F238E27FC236}">
                <a16:creationId xmlns:a16="http://schemas.microsoft.com/office/drawing/2014/main" id="{7DA010BA-B3FD-82A7-5517-65088042203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6ED38B7-256F-6169-D9AE-EA76099AEB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131A22-E281-4C6E-AC24-C431ECE2EF1B}" type="slidenum">
              <a:rPr lang="en-US" smtClean="0"/>
              <a:t>‹#›</a:t>
            </a:fld>
            <a:endParaRPr lang="en-US"/>
          </a:p>
        </p:txBody>
      </p:sp>
    </p:spTree>
    <p:extLst>
      <p:ext uri="{BB962C8B-B14F-4D97-AF65-F5344CB8AC3E}">
        <p14:creationId xmlns:p14="http://schemas.microsoft.com/office/powerpoint/2010/main" val="12459158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3.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3.png"/><Relationship Id="rId5" Type="http://schemas.openxmlformats.org/officeDocument/2006/relationships/image" Target="../media/image1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hyperlink" Target="https://www.kaggle.com/datasets/kartik2112/fraud-detection?select=fraudTrain.csv" TargetMode="External"/><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hyperlink" Target="https://airlines.iata.org/sites/default/files/migrated/airlines/airlines/analysis-preventing-credit-card-fraud-ca--web-fraud-prevention-istock-155354133-20.png" TargetMode="Externa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png"/><Relationship Id="rId5" Type="http://schemas.openxmlformats.org/officeDocument/2006/relationships/image" Target="../media/image1.jp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image" Target="../media/image6.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3.png"/><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Pile of credit cards">
            <a:extLst>
              <a:ext uri="{FF2B5EF4-FFF2-40B4-BE49-F238E27FC236}">
                <a16:creationId xmlns:a16="http://schemas.microsoft.com/office/drawing/2014/main" id="{B14D4D1D-60EE-8BE5-C8A8-DFB9097F7AE6}"/>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p:blipFill>
        <p:spPr bwMode="auto">
          <a:xfrm>
            <a:off x="0" y="31829"/>
            <a:ext cx="12192000" cy="6826171"/>
          </a:xfrm>
          <a:prstGeom prst="rect">
            <a:avLst/>
          </a:prstGeom>
          <a:noFill/>
          <a:effectLst>
            <a:outerShdw dist="50800" dir="5400000" algn="ctr" rotWithShape="0">
              <a:srgbClr val="000000">
                <a:alpha val="30000"/>
              </a:srgbClr>
            </a:outerShdw>
          </a:effectLst>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7AE173F4-D5EA-BC64-D139-945ACBBFF35C}"/>
              </a:ext>
            </a:extLst>
          </p:cNvPr>
          <p:cNvPicPr>
            <a:picLocks noChangeAspect="1"/>
          </p:cNvPicPr>
          <p:nvPr/>
        </p:nvPicPr>
        <p:blipFill>
          <a:blip r:embed="rId6"/>
          <a:stretch>
            <a:fillRect/>
          </a:stretch>
        </p:blipFill>
        <p:spPr>
          <a:xfrm>
            <a:off x="-175073" y="-42403"/>
            <a:ext cx="10904805" cy="1244203"/>
          </a:xfrm>
          <a:prstGeom prst="rect">
            <a:avLst/>
          </a:prstGeom>
        </p:spPr>
      </p:pic>
      <p:sp>
        <p:nvSpPr>
          <p:cNvPr id="14" name="TextBox 13">
            <a:extLst>
              <a:ext uri="{FF2B5EF4-FFF2-40B4-BE49-F238E27FC236}">
                <a16:creationId xmlns:a16="http://schemas.microsoft.com/office/drawing/2014/main" id="{CAE5BC9C-AF43-054D-04A2-0D8F524E597D}"/>
              </a:ext>
            </a:extLst>
          </p:cNvPr>
          <p:cNvSpPr txBox="1"/>
          <p:nvPr/>
        </p:nvSpPr>
        <p:spPr>
          <a:xfrm>
            <a:off x="201104" y="940190"/>
            <a:ext cx="7685074" cy="523220"/>
          </a:xfrm>
          <a:prstGeom prst="rect">
            <a:avLst/>
          </a:prstGeom>
          <a:noFill/>
        </p:spPr>
        <p:txBody>
          <a:bodyPr wrap="square" rtlCol="0" anchor="b" anchorCtr="0">
            <a:spAutoFit/>
          </a:bodyPr>
          <a:lstStyle/>
          <a:p>
            <a:r>
              <a:rPr lang="en-US" sz="2800" b="1" dirty="0">
                <a:solidFill>
                  <a:schemeClr val="bg1"/>
                </a:solidFill>
                <a:effectLst>
                  <a:outerShdw blurRad="50800" dist="38100" dir="5400000" algn="t" rotWithShape="0">
                    <a:prstClr val="black">
                      <a:alpha val="40000"/>
                    </a:prstClr>
                  </a:outerShdw>
                </a:effectLst>
                <a:latin typeface="+mj-lt"/>
                <a:ea typeface="+mj-ea"/>
                <a:cs typeface="+mj-cs"/>
              </a:rPr>
              <a:t>Harnessing Data Insights for Proactive Security</a:t>
            </a:r>
            <a:endParaRPr lang="en-US" sz="1600" b="1" dirty="0">
              <a:solidFill>
                <a:schemeClr val="bg1"/>
              </a:solidFill>
              <a:effectLst>
                <a:outerShdw blurRad="50800" dist="38100" dir="5400000" algn="t" rotWithShape="0">
                  <a:prstClr val="black">
                    <a:alpha val="40000"/>
                  </a:prstClr>
                </a:outerShdw>
              </a:effectLst>
            </a:endParaRPr>
          </a:p>
        </p:txBody>
      </p:sp>
      <p:sp>
        <p:nvSpPr>
          <p:cNvPr id="15" name="TextBox 14">
            <a:extLst>
              <a:ext uri="{FF2B5EF4-FFF2-40B4-BE49-F238E27FC236}">
                <a16:creationId xmlns:a16="http://schemas.microsoft.com/office/drawing/2014/main" id="{BF5A4F7F-88C6-11EA-AFC4-DBDFE8DE7679}"/>
              </a:ext>
            </a:extLst>
          </p:cNvPr>
          <p:cNvSpPr txBox="1"/>
          <p:nvPr/>
        </p:nvSpPr>
        <p:spPr>
          <a:xfrm>
            <a:off x="7737142" y="5647193"/>
            <a:ext cx="4292279" cy="830997"/>
          </a:xfrm>
          <a:prstGeom prst="rect">
            <a:avLst/>
          </a:prstGeom>
          <a:noFill/>
        </p:spPr>
        <p:txBody>
          <a:bodyPr wrap="square" rtlCol="0">
            <a:spAutoFit/>
          </a:bodyPr>
          <a:lstStyle/>
          <a:p>
            <a:pPr algn="r"/>
            <a:r>
              <a:rPr lang="en-US" sz="1600" b="1" dirty="0">
                <a:solidFill>
                  <a:schemeClr val="bg1"/>
                </a:solidFill>
              </a:rPr>
              <a:t>By : Madhavi Ghanta</a:t>
            </a:r>
          </a:p>
          <a:p>
            <a:pPr algn="r"/>
            <a:r>
              <a:rPr lang="en-US" sz="1600" b="1" dirty="0">
                <a:solidFill>
                  <a:schemeClr val="bg1"/>
                </a:solidFill>
              </a:rPr>
              <a:t>Date : 04/02/2024</a:t>
            </a:r>
          </a:p>
          <a:p>
            <a:pPr algn="r"/>
            <a:r>
              <a:rPr lang="fr-FR" sz="1600" b="1" dirty="0">
                <a:solidFill>
                  <a:schemeClr val="bg1"/>
                </a:solidFill>
              </a:rPr>
              <a:t>DSC680 Applied Data Science </a:t>
            </a:r>
            <a:endParaRPr lang="en-US" sz="1600" b="1" dirty="0"/>
          </a:p>
        </p:txBody>
      </p:sp>
      <p:pic>
        <p:nvPicPr>
          <p:cNvPr id="26" name="Audio 25">
            <a:hlinkClick r:id="" action="ppaction://media"/>
            <a:extLst>
              <a:ext uri="{FF2B5EF4-FFF2-40B4-BE49-F238E27FC236}">
                <a16:creationId xmlns:a16="http://schemas.microsoft.com/office/drawing/2014/main" id="{DB2E22AE-FB61-7522-6051-0B80BDBF78C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29192270"/>
      </p:ext>
    </p:extLst>
  </p:cSld>
  <p:clrMapOvr>
    <a:masterClrMapping/>
  </p:clrMapOvr>
  <mc:AlternateContent xmlns:mc="http://schemas.openxmlformats.org/markup-compatibility/2006">
    <mc:Choice xmlns:p14="http://schemas.microsoft.com/office/powerpoint/2010/main" Requires="p14">
      <p:transition spd="slow" p14:dur="2000" advTm="17059"/>
    </mc:Choice>
    <mc:Fallback>
      <p:transition spd="slow" advTm="170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2DE26D5-10FA-15AD-7412-784E2C4D4FFA}"/>
              </a:ext>
            </a:extLst>
          </p:cNvPr>
          <p:cNvSpPr>
            <a:spLocks/>
          </p:cNvSpPr>
          <p:nvPr/>
        </p:nvSpPr>
        <p:spPr>
          <a:xfrm>
            <a:off x="913374" y="643467"/>
            <a:ext cx="10073046" cy="5020465"/>
          </a:xfrm>
          <a:prstGeom prst="rect">
            <a:avLst/>
          </a:prstGeom>
        </p:spPr>
        <p:txBody>
          <a:bodyPr>
            <a:normAutofit/>
          </a:bodyPr>
          <a:lstStyle/>
          <a:p>
            <a:pPr defTabSz="832104">
              <a:spcAft>
                <a:spcPts val="600"/>
              </a:spcAft>
            </a:pPr>
            <a:r>
              <a:rPr lang="en-US" sz="2912" kern="1200">
                <a:solidFill>
                  <a:srgbClr val="565454"/>
                </a:solidFill>
                <a:latin typeface="+mj-lt"/>
                <a:ea typeface="+mj-ea"/>
                <a:cs typeface="+mj-cs"/>
              </a:rPr>
              <a:t>Logistic Regression</a:t>
            </a:r>
          </a:p>
          <a:p>
            <a:pPr marL="0" indent="0">
              <a:spcAft>
                <a:spcPts val="600"/>
              </a:spcAft>
              <a:buNone/>
            </a:pPr>
            <a:endParaRPr lang="en-US" sz="2400">
              <a:solidFill>
                <a:schemeClr val="bg2"/>
              </a:solidFill>
              <a:latin typeface="+mj-lt"/>
              <a:ea typeface="+mj-ea"/>
              <a:cs typeface="+mj-cs"/>
            </a:endParaRPr>
          </a:p>
        </p:txBody>
      </p:sp>
      <p:graphicFrame>
        <p:nvGraphicFramePr>
          <p:cNvPr id="6" name="Table 5">
            <a:extLst>
              <a:ext uri="{FF2B5EF4-FFF2-40B4-BE49-F238E27FC236}">
                <a16:creationId xmlns:a16="http://schemas.microsoft.com/office/drawing/2014/main" id="{C929805C-2B05-0AAE-D9AF-727D35D48A0A}"/>
              </a:ext>
            </a:extLst>
          </p:cNvPr>
          <p:cNvGraphicFramePr>
            <a:graphicFrameLocks noGrp="1"/>
          </p:cNvGraphicFramePr>
          <p:nvPr>
            <p:extLst>
              <p:ext uri="{D42A27DB-BD31-4B8C-83A1-F6EECF244321}">
                <p14:modId xmlns:p14="http://schemas.microsoft.com/office/powerpoint/2010/main" val="3567080957"/>
              </p:ext>
            </p:extLst>
          </p:nvPr>
        </p:nvGraphicFramePr>
        <p:xfrm>
          <a:off x="993583" y="4585300"/>
          <a:ext cx="5170578" cy="1359825"/>
        </p:xfrm>
        <a:graphic>
          <a:graphicData uri="http://schemas.openxmlformats.org/drawingml/2006/table">
            <a:tbl>
              <a:tblPr firstRow="1" firstCol="1" bandRow="1">
                <a:tableStyleId>{5C22544A-7EE6-4342-B048-85BDC9FD1C3A}</a:tableStyleId>
              </a:tblPr>
              <a:tblGrid>
                <a:gridCol w="2558274">
                  <a:extLst>
                    <a:ext uri="{9D8B030D-6E8A-4147-A177-3AD203B41FA5}">
                      <a16:colId xmlns:a16="http://schemas.microsoft.com/office/drawing/2014/main" val="192118460"/>
                    </a:ext>
                  </a:extLst>
                </a:gridCol>
                <a:gridCol w="2612304">
                  <a:extLst>
                    <a:ext uri="{9D8B030D-6E8A-4147-A177-3AD203B41FA5}">
                      <a16:colId xmlns:a16="http://schemas.microsoft.com/office/drawing/2014/main" val="2591030895"/>
                    </a:ext>
                  </a:extLst>
                </a:gridCol>
              </a:tblGrid>
              <a:tr h="547743">
                <a:tc>
                  <a:txBody>
                    <a:bodyPr/>
                    <a:lstStyle/>
                    <a:p>
                      <a:pPr marL="0" marR="0" algn="ctr">
                        <a:lnSpc>
                          <a:spcPct val="200000"/>
                        </a:lnSpc>
                        <a:spcBef>
                          <a:spcPts val="0"/>
                        </a:spcBef>
                        <a:spcAft>
                          <a:spcPts val="0"/>
                        </a:spcAft>
                      </a:pPr>
                      <a:r>
                        <a:rPr lang="en-IN" sz="1200" dirty="0">
                          <a:effectLst/>
                          <a:latin typeface="Times New Roman" panose="02020603050405020304" pitchFamily="18" charset="0"/>
                          <a:ea typeface="Times New Roman" panose="02020603050405020304" pitchFamily="18" charset="0"/>
                          <a:cs typeface="Latha" panose="020B0604020202020204" pitchFamily="34" charset="0"/>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ROC-AUC 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065184016"/>
                  </a:ext>
                </a:extLst>
              </a:tr>
              <a:tr h="812082">
                <a:tc>
                  <a:txBody>
                    <a:bodyPr/>
                    <a:lstStyle/>
                    <a:p>
                      <a:pPr marL="0" marR="0" algn="ctr" defTabSz="914400" rtl="0" eaLnBrk="1" latinLnBrk="0" hangingPunct="1">
                        <a:lnSpc>
                          <a:spcPct val="200000"/>
                        </a:lnSpc>
                        <a:spcBef>
                          <a:spcPts val="0"/>
                        </a:spcBef>
                        <a:spcAft>
                          <a:spcPts val="0"/>
                        </a:spcAft>
                      </a:pPr>
                      <a:r>
                        <a:rPr lang="en-IN" sz="1200" b="1" kern="1200" dirty="0">
                          <a:solidFill>
                            <a:schemeClr val="dk1"/>
                          </a:solidFill>
                          <a:effectLst/>
                          <a:latin typeface="+mn-lt"/>
                          <a:ea typeface="+mn-ea"/>
                          <a:cs typeface="+mn-cs"/>
                        </a:rPr>
                        <a:t>93.99%</a:t>
                      </a:r>
                      <a:endParaRPr lang="en-US" sz="1200" b="1" kern="1200" dirty="0">
                        <a:solidFill>
                          <a:schemeClr val="dk1"/>
                        </a:solidFill>
                        <a:effectLst/>
                        <a:latin typeface="+mn-lt"/>
                        <a:ea typeface="+mn-ea"/>
                        <a:cs typeface="+mn-cs"/>
                      </a:endParaRPr>
                    </a:p>
                  </a:txBody>
                  <a:tcPr marL="68580" marR="68580" marT="0" marB="0">
                    <a:solidFill>
                      <a:srgbClr val="E9EBF5"/>
                    </a:solidFill>
                  </a:tcPr>
                </a:tc>
                <a:tc>
                  <a:txBody>
                    <a:bodyPr/>
                    <a:lstStyle/>
                    <a:p>
                      <a:pPr marL="0" marR="0" algn="ctr" defTabSz="914400" rtl="0" eaLnBrk="1" latinLnBrk="0" hangingPunct="1">
                        <a:lnSpc>
                          <a:spcPct val="200000"/>
                        </a:lnSpc>
                        <a:spcBef>
                          <a:spcPts val="0"/>
                        </a:spcBef>
                        <a:spcAft>
                          <a:spcPts val="0"/>
                        </a:spcAft>
                      </a:pPr>
                      <a:r>
                        <a:rPr lang="en-IN" sz="1200" b="1" kern="1200" dirty="0">
                          <a:solidFill>
                            <a:schemeClr val="dk1"/>
                          </a:solidFill>
                          <a:effectLst/>
                          <a:latin typeface="+mn-lt"/>
                          <a:ea typeface="+mn-ea"/>
                          <a:cs typeface="+mn-cs"/>
                        </a:rPr>
                        <a:t>0.85</a:t>
                      </a:r>
                      <a:endParaRPr lang="en-US" sz="1200" b="1" kern="1200" dirty="0">
                        <a:solidFill>
                          <a:schemeClr val="dk1"/>
                        </a:solidFill>
                        <a:effectLst/>
                        <a:latin typeface="+mn-lt"/>
                        <a:ea typeface="+mn-ea"/>
                        <a:cs typeface="+mn-cs"/>
                      </a:endParaRPr>
                    </a:p>
                  </a:txBody>
                  <a:tcPr marL="68580" marR="68580" marT="0" marB="0">
                    <a:solidFill>
                      <a:srgbClr val="E9EBF5"/>
                    </a:solidFill>
                  </a:tcPr>
                </a:tc>
                <a:extLst>
                  <a:ext uri="{0D108BD9-81ED-4DB2-BD59-A6C34878D82A}">
                    <a16:rowId xmlns:a16="http://schemas.microsoft.com/office/drawing/2014/main" val="434285832"/>
                  </a:ext>
                </a:extLst>
              </a:tr>
            </a:tbl>
          </a:graphicData>
        </a:graphic>
      </p:graphicFrame>
      <p:graphicFrame>
        <p:nvGraphicFramePr>
          <p:cNvPr id="5" name="Table 4">
            <a:extLst>
              <a:ext uri="{FF2B5EF4-FFF2-40B4-BE49-F238E27FC236}">
                <a16:creationId xmlns:a16="http://schemas.microsoft.com/office/drawing/2014/main" id="{595E5D94-DB18-4A7C-0DDA-7FCB9E8AB2DA}"/>
              </a:ext>
            </a:extLst>
          </p:cNvPr>
          <p:cNvGraphicFramePr>
            <a:graphicFrameLocks noGrp="1"/>
          </p:cNvGraphicFramePr>
          <p:nvPr>
            <p:extLst>
              <p:ext uri="{D42A27DB-BD31-4B8C-83A1-F6EECF244321}">
                <p14:modId xmlns:p14="http://schemas.microsoft.com/office/powerpoint/2010/main" val="3698779757"/>
              </p:ext>
            </p:extLst>
          </p:nvPr>
        </p:nvGraphicFramePr>
        <p:xfrm>
          <a:off x="993583" y="2196758"/>
          <a:ext cx="5170578" cy="2238280"/>
        </p:xfrm>
        <a:graphic>
          <a:graphicData uri="http://schemas.openxmlformats.org/drawingml/2006/table">
            <a:tbl>
              <a:tblPr firstRow="1" firstCol="1" bandRow="1">
                <a:tableStyleId>{5C22544A-7EE6-4342-B048-85BDC9FD1C3A}</a:tableStyleId>
              </a:tblPr>
              <a:tblGrid>
                <a:gridCol w="1172420">
                  <a:extLst>
                    <a:ext uri="{9D8B030D-6E8A-4147-A177-3AD203B41FA5}">
                      <a16:colId xmlns:a16="http://schemas.microsoft.com/office/drawing/2014/main" val="1986585407"/>
                    </a:ext>
                  </a:extLst>
                </a:gridCol>
                <a:gridCol w="1384259">
                  <a:extLst>
                    <a:ext uri="{9D8B030D-6E8A-4147-A177-3AD203B41FA5}">
                      <a16:colId xmlns:a16="http://schemas.microsoft.com/office/drawing/2014/main" val="2237419843"/>
                    </a:ext>
                  </a:extLst>
                </a:gridCol>
                <a:gridCol w="1309993">
                  <a:extLst>
                    <a:ext uri="{9D8B030D-6E8A-4147-A177-3AD203B41FA5}">
                      <a16:colId xmlns:a16="http://schemas.microsoft.com/office/drawing/2014/main" val="214040656"/>
                    </a:ext>
                  </a:extLst>
                </a:gridCol>
                <a:gridCol w="1303906">
                  <a:extLst>
                    <a:ext uri="{9D8B030D-6E8A-4147-A177-3AD203B41FA5}">
                      <a16:colId xmlns:a16="http://schemas.microsoft.com/office/drawing/2014/main" val="2310817129"/>
                    </a:ext>
                  </a:extLst>
                </a:gridCol>
              </a:tblGrid>
              <a:tr h="781622">
                <a:tc>
                  <a:txBody>
                    <a:bodyPr/>
                    <a:lstStyle/>
                    <a:p>
                      <a:pPr marL="0" marR="0" algn="ctr">
                        <a:lnSpc>
                          <a:spcPct val="200000"/>
                        </a:lnSpc>
                        <a:spcBef>
                          <a:spcPts val="0"/>
                        </a:spcBef>
                        <a:spcAft>
                          <a:spcPts val="0"/>
                        </a:spcAft>
                      </a:pPr>
                      <a:r>
                        <a:rPr lang="en-IN" sz="1200">
                          <a:effectLst/>
                        </a:rPr>
                        <a:t>Fraud Type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Precision</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Recall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F1-Score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92404849"/>
                  </a:ext>
                </a:extLst>
              </a:tr>
              <a:tr h="781622">
                <a:tc>
                  <a:txBody>
                    <a:bodyPr/>
                    <a:lstStyle/>
                    <a:p>
                      <a:pPr marL="0" marR="0" algn="ctr">
                        <a:lnSpc>
                          <a:spcPct val="200000"/>
                        </a:lnSpc>
                        <a:spcBef>
                          <a:spcPts val="0"/>
                        </a:spcBef>
                        <a:spcAft>
                          <a:spcPts val="0"/>
                        </a:spcAft>
                      </a:pPr>
                      <a:r>
                        <a:rPr lang="en-IN" sz="1200">
                          <a:effectLst/>
                        </a:rPr>
                        <a:t>0 – non-Fraud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1.00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0.94</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0.97</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677410962"/>
                  </a:ext>
                </a:extLst>
              </a:tr>
              <a:tr h="675036">
                <a:tc>
                  <a:txBody>
                    <a:bodyPr/>
                    <a:lstStyle/>
                    <a:p>
                      <a:pPr marL="0" marR="0" algn="ctr">
                        <a:lnSpc>
                          <a:spcPct val="200000"/>
                        </a:lnSpc>
                        <a:spcBef>
                          <a:spcPts val="0"/>
                        </a:spcBef>
                        <a:spcAft>
                          <a:spcPts val="0"/>
                        </a:spcAft>
                      </a:pPr>
                      <a:r>
                        <a:rPr lang="en-IN" sz="1200">
                          <a:effectLst/>
                        </a:rPr>
                        <a:t>1 - 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0.06</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0.77</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0.12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644566407"/>
                  </a:ext>
                </a:extLst>
              </a:tr>
            </a:tbl>
          </a:graphicData>
        </a:graphic>
      </p:graphicFrame>
      <p:pic>
        <p:nvPicPr>
          <p:cNvPr id="11" name="Picture 10" descr="A graph with numbers and a blue square&#10;&#10;Description automatically generated with medium confidence">
            <a:extLst>
              <a:ext uri="{FF2B5EF4-FFF2-40B4-BE49-F238E27FC236}">
                <a16:creationId xmlns:a16="http://schemas.microsoft.com/office/drawing/2014/main" id="{8943570B-8268-E776-088B-D2B3468A1DDD}"/>
              </a:ext>
            </a:extLst>
          </p:cNvPr>
          <p:cNvPicPr>
            <a:picLocks noChangeAspect="1"/>
          </p:cNvPicPr>
          <p:nvPr/>
        </p:nvPicPr>
        <p:blipFill>
          <a:blip r:embed="rId5"/>
          <a:stretch>
            <a:fillRect/>
          </a:stretch>
        </p:blipFill>
        <p:spPr>
          <a:xfrm>
            <a:off x="6260875" y="2196757"/>
            <a:ext cx="4565516" cy="3639034"/>
          </a:xfrm>
          <a:prstGeom prst="rect">
            <a:avLst/>
          </a:prstGeom>
        </p:spPr>
      </p:pic>
      <p:pic>
        <p:nvPicPr>
          <p:cNvPr id="7" name="Audio 6">
            <a:hlinkClick r:id="" action="ppaction://media"/>
            <a:extLst>
              <a:ext uri="{FF2B5EF4-FFF2-40B4-BE49-F238E27FC236}">
                <a16:creationId xmlns:a16="http://schemas.microsoft.com/office/drawing/2014/main" id="{8AAA9B41-4482-BEFB-5813-6B6630ACC6F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86651517"/>
      </p:ext>
    </p:extLst>
  </p:cSld>
  <p:clrMapOvr>
    <a:masterClrMapping/>
  </p:clrMapOvr>
  <mc:AlternateContent xmlns:mc="http://schemas.openxmlformats.org/markup-compatibility/2006">
    <mc:Choice xmlns:p14="http://schemas.microsoft.com/office/powerpoint/2010/main" Requires="p14">
      <p:transition spd="slow" p14:dur="2000" advTm="65088"/>
    </mc:Choice>
    <mc:Fallback>
      <p:transition spd="slow" advTm="650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01D0AF59-99C3-4251-AB9A-C966C6AD44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855405F-37A2-4869-9154-F8BE3BECE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2DE26D5-10FA-15AD-7412-784E2C4D4FFA}"/>
              </a:ext>
            </a:extLst>
          </p:cNvPr>
          <p:cNvSpPr>
            <a:spLocks/>
          </p:cNvSpPr>
          <p:nvPr/>
        </p:nvSpPr>
        <p:spPr>
          <a:xfrm>
            <a:off x="880574" y="643467"/>
            <a:ext cx="9731325" cy="5016980"/>
          </a:xfrm>
          <a:prstGeom prst="rect">
            <a:avLst/>
          </a:prstGeom>
        </p:spPr>
        <p:txBody>
          <a:bodyPr>
            <a:normAutofit/>
          </a:bodyPr>
          <a:lstStyle/>
          <a:p>
            <a:pPr defTabSz="841248">
              <a:spcAft>
                <a:spcPts val="600"/>
              </a:spcAft>
            </a:pPr>
            <a:r>
              <a:rPr lang="en-US" sz="2944" kern="1200">
                <a:solidFill>
                  <a:srgbClr val="565454"/>
                </a:solidFill>
                <a:latin typeface="+mj-lt"/>
                <a:ea typeface="+mj-ea"/>
                <a:cs typeface="+mj-cs"/>
              </a:rPr>
              <a:t>Gradient Boosting</a:t>
            </a:r>
            <a:endParaRPr lang="en-US" sz="3200">
              <a:solidFill>
                <a:schemeClr val="bg2"/>
              </a:solidFill>
              <a:latin typeface="+mj-lt"/>
              <a:ea typeface="+mj-ea"/>
              <a:cs typeface="+mj-cs"/>
            </a:endParaRPr>
          </a:p>
        </p:txBody>
      </p:sp>
      <p:graphicFrame>
        <p:nvGraphicFramePr>
          <p:cNvPr id="6" name="Table 5">
            <a:extLst>
              <a:ext uri="{FF2B5EF4-FFF2-40B4-BE49-F238E27FC236}">
                <a16:creationId xmlns:a16="http://schemas.microsoft.com/office/drawing/2014/main" id="{C929805C-2B05-0AAE-D9AF-727D35D48A0A}"/>
              </a:ext>
            </a:extLst>
          </p:cNvPr>
          <p:cNvGraphicFramePr>
            <a:graphicFrameLocks noGrp="1"/>
          </p:cNvGraphicFramePr>
          <p:nvPr>
            <p:extLst>
              <p:ext uri="{D42A27DB-BD31-4B8C-83A1-F6EECF244321}">
                <p14:modId xmlns:p14="http://schemas.microsoft.com/office/powerpoint/2010/main" val="477990926"/>
              </p:ext>
            </p:extLst>
          </p:nvPr>
        </p:nvGraphicFramePr>
        <p:xfrm>
          <a:off x="961291" y="4574989"/>
          <a:ext cx="5170578" cy="1359825"/>
        </p:xfrm>
        <a:graphic>
          <a:graphicData uri="http://schemas.openxmlformats.org/drawingml/2006/table">
            <a:tbl>
              <a:tblPr firstRow="1" firstCol="1" bandRow="1">
                <a:tableStyleId>{5C22544A-7EE6-4342-B048-85BDC9FD1C3A}</a:tableStyleId>
              </a:tblPr>
              <a:tblGrid>
                <a:gridCol w="2558274">
                  <a:extLst>
                    <a:ext uri="{9D8B030D-6E8A-4147-A177-3AD203B41FA5}">
                      <a16:colId xmlns:a16="http://schemas.microsoft.com/office/drawing/2014/main" val="192118460"/>
                    </a:ext>
                  </a:extLst>
                </a:gridCol>
                <a:gridCol w="2612304">
                  <a:extLst>
                    <a:ext uri="{9D8B030D-6E8A-4147-A177-3AD203B41FA5}">
                      <a16:colId xmlns:a16="http://schemas.microsoft.com/office/drawing/2014/main" val="2591030895"/>
                    </a:ext>
                  </a:extLst>
                </a:gridCol>
              </a:tblGrid>
              <a:tr h="547743">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Accuracy</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ROC-AUC 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065184016"/>
                  </a:ext>
                </a:extLst>
              </a:tr>
              <a:tr h="812082">
                <a:tc>
                  <a:txBody>
                    <a:bodyPr/>
                    <a:lstStyle/>
                    <a:p>
                      <a:pPr marL="0" marR="0" algn="ctr">
                        <a:lnSpc>
                          <a:spcPct val="200000"/>
                        </a:lnSpc>
                        <a:spcBef>
                          <a:spcPts val="0"/>
                        </a:spcBef>
                        <a:spcAft>
                          <a:spcPts val="0"/>
                        </a:spcAft>
                      </a:pPr>
                      <a:r>
                        <a:rPr lang="en-IN" sz="1200" b="1" dirty="0">
                          <a:solidFill>
                            <a:schemeClr val="tx1"/>
                          </a:solidFill>
                          <a:effectLst/>
                          <a:latin typeface="Times New Roman" panose="02020603050405020304" pitchFamily="18" charset="0"/>
                          <a:ea typeface="Times New Roman" panose="02020603050405020304" pitchFamily="18" charset="0"/>
                          <a:cs typeface="Latha" panose="020B0604020202020204" pitchFamily="34" charset="0"/>
                        </a:rPr>
                        <a:t>99.4%</a:t>
                      </a:r>
                      <a:endParaRPr lang="en-US" sz="1100" b="1" dirty="0">
                        <a:solidFill>
                          <a:schemeClr val="tx1"/>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E9EBF5"/>
                    </a:solidFill>
                  </a:tcPr>
                </a:tc>
                <a:tc>
                  <a:txBody>
                    <a:bodyPr/>
                    <a:lstStyle/>
                    <a:p>
                      <a:pPr marL="0" marR="0" algn="ctr">
                        <a:lnSpc>
                          <a:spcPct val="200000"/>
                        </a:lnSpc>
                        <a:spcBef>
                          <a:spcPts val="0"/>
                        </a:spcBef>
                        <a:spcAft>
                          <a:spcPts val="0"/>
                        </a:spcAft>
                      </a:pPr>
                      <a:r>
                        <a:rPr lang="en-IN" sz="1200" b="1" dirty="0">
                          <a:solidFill>
                            <a:schemeClr val="tx1"/>
                          </a:solidFill>
                          <a:effectLst/>
                          <a:latin typeface="Times New Roman" panose="02020603050405020304" pitchFamily="18" charset="0"/>
                          <a:ea typeface="Times New Roman" panose="02020603050405020304" pitchFamily="18" charset="0"/>
                          <a:cs typeface="Latha" panose="020B0604020202020204" pitchFamily="34" charset="0"/>
                        </a:rPr>
                        <a:t>0.94</a:t>
                      </a:r>
                      <a:endParaRPr lang="en-US" sz="1100" b="1" dirty="0">
                        <a:solidFill>
                          <a:schemeClr val="tx1"/>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E9EBF5"/>
                    </a:solidFill>
                  </a:tcPr>
                </a:tc>
                <a:extLst>
                  <a:ext uri="{0D108BD9-81ED-4DB2-BD59-A6C34878D82A}">
                    <a16:rowId xmlns:a16="http://schemas.microsoft.com/office/drawing/2014/main" val="434285832"/>
                  </a:ext>
                </a:extLst>
              </a:tr>
            </a:tbl>
          </a:graphicData>
        </a:graphic>
      </p:graphicFrame>
      <p:graphicFrame>
        <p:nvGraphicFramePr>
          <p:cNvPr id="5" name="Table 4">
            <a:extLst>
              <a:ext uri="{FF2B5EF4-FFF2-40B4-BE49-F238E27FC236}">
                <a16:creationId xmlns:a16="http://schemas.microsoft.com/office/drawing/2014/main" id="{595E5D94-DB18-4A7C-0DDA-7FCB9E8AB2DA}"/>
              </a:ext>
            </a:extLst>
          </p:cNvPr>
          <p:cNvGraphicFramePr>
            <a:graphicFrameLocks noGrp="1"/>
          </p:cNvGraphicFramePr>
          <p:nvPr>
            <p:extLst>
              <p:ext uri="{D42A27DB-BD31-4B8C-83A1-F6EECF244321}">
                <p14:modId xmlns:p14="http://schemas.microsoft.com/office/powerpoint/2010/main" val="3606421"/>
              </p:ext>
            </p:extLst>
          </p:nvPr>
        </p:nvGraphicFramePr>
        <p:xfrm>
          <a:off x="961291" y="2171330"/>
          <a:ext cx="5170578" cy="2238280"/>
        </p:xfrm>
        <a:graphic>
          <a:graphicData uri="http://schemas.openxmlformats.org/drawingml/2006/table">
            <a:tbl>
              <a:tblPr firstRow="1" firstCol="1" bandRow="1">
                <a:tableStyleId>{5C22544A-7EE6-4342-B048-85BDC9FD1C3A}</a:tableStyleId>
              </a:tblPr>
              <a:tblGrid>
                <a:gridCol w="1172420">
                  <a:extLst>
                    <a:ext uri="{9D8B030D-6E8A-4147-A177-3AD203B41FA5}">
                      <a16:colId xmlns:a16="http://schemas.microsoft.com/office/drawing/2014/main" val="1986585407"/>
                    </a:ext>
                  </a:extLst>
                </a:gridCol>
                <a:gridCol w="1384259">
                  <a:extLst>
                    <a:ext uri="{9D8B030D-6E8A-4147-A177-3AD203B41FA5}">
                      <a16:colId xmlns:a16="http://schemas.microsoft.com/office/drawing/2014/main" val="2237419843"/>
                    </a:ext>
                  </a:extLst>
                </a:gridCol>
                <a:gridCol w="1309993">
                  <a:extLst>
                    <a:ext uri="{9D8B030D-6E8A-4147-A177-3AD203B41FA5}">
                      <a16:colId xmlns:a16="http://schemas.microsoft.com/office/drawing/2014/main" val="214040656"/>
                    </a:ext>
                  </a:extLst>
                </a:gridCol>
                <a:gridCol w="1303906">
                  <a:extLst>
                    <a:ext uri="{9D8B030D-6E8A-4147-A177-3AD203B41FA5}">
                      <a16:colId xmlns:a16="http://schemas.microsoft.com/office/drawing/2014/main" val="2310817129"/>
                    </a:ext>
                  </a:extLst>
                </a:gridCol>
              </a:tblGrid>
              <a:tr h="781622">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Fraud Type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latin typeface="Times New Roman" panose="02020603050405020304" pitchFamily="18" charset="0"/>
                          <a:ea typeface="Times New Roman" panose="02020603050405020304" pitchFamily="18" charset="0"/>
                          <a:cs typeface="Latha" panose="020B0604020202020204" pitchFamily="34" charset="0"/>
                        </a:rPr>
                        <a:t>Precision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Recall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F1-Score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92404849"/>
                  </a:ext>
                </a:extLst>
              </a:tr>
              <a:tr h="781622">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 – non-Fraud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1.00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1.00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1.00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677410962"/>
                  </a:ext>
                </a:extLst>
              </a:tr>
              <a:tr h="675036">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1 - 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0.50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0.89</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latin typeface="Times New Roman" panose="02020603050405020304" pitchFamily="18" charset="0"/>
                          <a:ea typeface="Times New Roman" panose="02020603050405020304" pitchFamily="18" charset="0"/>
                          <a:cs typeface="Latha" panose="020B0604020202020204" pitchFamily="34" charset="0"/>
                        </a:rPr>
                        <a:t>0.64</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644566407"/>
                  </a:ext>
                </a:extLst>
              </a:tr>
            </a:tbl>
          </a:graphicData>
        </a:graphic>
      </p:graphicFrame>
      <p:pic>
        <p:nvPicPr>
          <p:cNvPr id="7" name="Picture 6">
            <a:extLst>
              <a:ext uri="{FF2B5EF4-FFF2-40B4-BE49-F238E27FC236}">
                <a16:creationId xmlns:a16="http://schemas.microsoft.com/office/drawing/2014/main" id="{74ACA77C-E10E-2A36-BD2A-40E49483E715}"/>
              </a:ext>
            </a:extLst>
          </p:cNvPr>
          <p:cNvPicPr>
            <a:picLocks noChangeAspect="1"/>
          </p:cNvPicPr>
          <p:nvPr/>
        </p:nvPicPr>
        <p:blipFill>
          <a:blip r:embed="rId5"/>
          <a:stretch>
            <a:fillRect/>
          </a:stretch>
        </p:blipFill>
        <p:spPr>
          <a:xfrm>
            <a:off x="6258290" y="2171329"/>
            <a:ext cx="4524293" cy="3662065"/>
          </a:xfrm>
          <a:prstGeom prst="rect">
            <a:avLst/>
          </a:prstGeom>
        </p:spPr>
      </p:pic>
      <p:pic>
        <p:nvPicPr>
          <p:cNvPr id="13" name="Audio 12">
            <a:hlinkClick r:id="" action="ppaction://media"/>
            <a:extLst>
              <a:ext uri="{FF2B5EF4-FFF2-40B4-BE49-F238E27FC236}">
                <a16:creationId xmlns:a16="http://schemas.microsoft.com/office/drawing/2014/main" id="{159B3FF7-1825-95A3-D7CF-938BE9B52E5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25390194"/>
      </p:ext>
    </p:extLst>
  </p:cSld>
  <p:clrMapOvr>
    <a:masterClrMapping/>
  </p:clrMapOvr>
  <mc:AlternateContent xmlns:mc="http://schemas.openxmlformats.org/markup-compatibility/2006">
    <mc:Choice xmlns:p14="http://schemas.microsoft.com/office/powerpoint/2010/main" Requires="p14">
      <p:transition spd="slow" p14:dur="2000" advTm="57098"/>
    </mc:Choice>
    <mc:Fallback>
      <p:transition spd="slow" advTm="570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Rectangle 31">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sp>
        <p:nvSpPr>
          <p:cNvPr id="3" name="Content Placeholder 2">
            <a:extLst>
              <a:ext uri="{FF2B5EF4-FFF2-40B4-BE49-F238E27FC236}">
                <a16:creationId xmlns:a16="http://schemas.microsoft.com/office/drawing/2014/main" id="{92DE26D5-10FA-15AD-7412-784E2C4D4FFA}"/>
              </a:ext>
            </a:extLst>
          </p:cNvPr>
          <p:cNvSpPr>
            <a:spLocks/>
          </p:cNvSpPr>
          <p:nvPr/>
        </p:nvSpPr>
        <p:spPr>
          <a:xfrm>
            <a:off x="2323784" y="1286934"/>
            <a:ext cx="7038479" cy="3705190"/>
          </a:xfrm>
          <a:prstGeom prst="rect">
            <a:avLst/>
          </a:prstGeom>
        </p:spPr>
        <p:txBody>
          <a:bodyPr>
            <a:normAutofit/>
          </a:bodyPr>
          <a:lstStyle/>
          <a:p>
            <a:pPr defTabSz="603504">
              <a:spcAft>
                <a:spcPts val="600"/>
              </a:spcAft>
            </a:pPr>
            <a:r>
              <a:rPr lang="en-US" sz="2112" kern="1200">
                <a:solidFill>
                  <a:srgbClr val="565454"/>
                </a:solidFill>
                <a:latin typeface="+mj-lt"/>
                <a:ea typeface="+mj-ea"/>
                <a:cs typeface="+mj-cs"/>
              </a:rPr>
              <a:t>Neural Network</a:t>
            </a:r>
            <a:endParaRPr lang="en-US" sz="3200">
              <a:solidFill>
                <a:schemeClr val="bg2"/>
              </a:solidFill>
              <a:latin typeface="+mj-lt"/>
              <a:ea typeface="+mj-ea"/>
              <a:cs typeface="+mj-cs"/>
            </a:endParaRPr>
          </a:p>
        </p:txBody>
      </p:sp>
      <p:graphicFrame>
        <p:nvGraphicFramePr>
          <p:cNvPr id="6" name="Table 5">
            <a:extLst>
              <a:ext uri="{FF2B5EF4-FFF2-40B4-BE49-F238E27FC236}">
                <a16:creationId xmlns:a16="http://schemas.microsoft.com/office/drawing/2014/main" id="{C929805C-2B05-0AAE-D9AF-727D35D48A0A}"/>
              </a:ext>
            </a:extLst>
          </p:cNvPr>
          <p:cNvGraphicFramePr>
            <a:graphicFrameLocks noGrp="1"/>
          </p:cNvGraphicFramePr>
          <p:nvPr>
            <p:extLst>
              <p:ext uri="{D42A27DB-BD31-4B8C-83A1-F6EECF244321}">
                <p14:modId xmlns:p14="http://schemas.microsoft.com/office/powerpoint/2010/main" val="3251708439"/>
              </p:ext>
            </p:extLst>
          </p:nvPr>
        </p:nvGraphicFramePr>
        <p:xfrm>
          <a:off x="2382165" y="4207032"/>
          <a:ext cx="5170578" cy="1359825"/>
        </p:xfrm>
        <a:graphic>
          <a:graphicData uri="http://schemas.openxmlformats.org/drawingml/2006/table">
            <a:tbl>
              <a:tblPr firstRow="1" firstCol="1" bandRow="1">
                <a:tableStyleId>{5C22544A-7EE6-4342-B048-85BDC9FD1C3A}</a:tableStyleId>
              </a:tblPr>
              <a:tblGrid>
                <a:gridCol w="2558274">
                  <a:extLst>
                    <a:ext uri="{9D8B030D-6E8A-4147-A177-3AD203B41FA5}">
                      <a16:colId xmlns:a16="http://schemas.microsoft.com/office/drawing/2014/main" val="192118460"/>
                    </a:ext>
                  </a:extLst>
                </a:gridCol>
                <a:gridCol w="2612304">
                  <a:extLst>
                    <a:ext uri="{9D8B030D-6E8A-4147-A177-3AD203B41FA5}">
                      <a16:colId xmlns:a16="http://schemas.microsoft.com/office/drawing/2014/main" val="2591030895"/>
                    </a:ext>
                  </a:extLst>
                </a:gridCol>
              </a:tblGrid>
              <a:tr h="547743">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Accuracy</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latin typeface="Times New Roman" panose="02020603050405020304" pitchFamily="18" charset="0"/>
                          <a:ea typeface="Times New Roman" panose="02020603050405020304" pitchFamily="18" charset="0"/>
                          <a:cs typeface="Latha" panose="020B0604020202020204" pitchFamily="34" charset="0"/>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065184016"/>
                  </a:ext>
                </a:extLst>
              </a:tr>
              <a:tr h="812082">
                <a:tc>
                  <a:txBody>
                    <a:bodyPr/>
                    <a:lstStyle/>
                    <a:p>
                      <a:pPr marL="0" marR="0" algn="ctr">
                        <a:lnSpc>
                          <a:spcPct val="200000"/>
                        </a:lnSpc>
                        <a:spcBef>
                          <a:spcPts val="0"/>
                        </a:spcBef>
                        <a:spcAft>
                          <a:spcPts val="0"/>
                        </a:spcAft>
                      </a:pPr>
                      <a:r>
                        <a:rPr lang="en-IN" sz="1200" b="1">
                          <a:solidFill>
                            <a:schemeClr val="tx1"/>
                          </a:solidFill>
                          <a:effectLst/>
                          <a:latin typeface="Times New Roman" panose="02020603050405020304" pitchFamily="18" charset="0"/>
                          <a:ea typeface="Times New Roman" panose="02020603050405020304" pitchFamily="18" charset="0"/>
                          <a:cs typeface="Latha" panose="020B0604020202020204" pitchFamily="34" charset="0"/>
                        </a:rPr>
                        <a:t>98.7%</a:t>
                      </a:r>
                      <a:endParaRPr lang="en-US" sz="1100" b="1">
                        <a:solidFill>
                          <a:schemeClr val="tx1"/>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E9EBF5"/>
                    </a:solidFill>
                  </a:tcPr>
                </a:tc>
                <a:tc>
                  <a:txBody>
                    <a:bodyPr/>
                    <a:lstStyle/>
                    <a:p>
                      <a:pPr marL="0" marR="0" algn="ctr">
                        <a:lnSpc>
                          <a:spcPct val="200000"/>
                        </a:lnSpc>
                        <a:spcBef>
                          <a:spcPts val="0"/>
                        </a:spcBef>
                        <a:spcAft>
                          <a:spcPts val="0"/>
                        </a:spcAft>
                      </a:pPr>
                      <a:r>
                        <a:rPr lang="en-IN" sz="1200" b="1" dirty="0">
                          <a:solidFill>
                            <a:schemeClr val="tx1"/>
                          </a:solidFill>
                          <a:effectLst/>
                          <a:latin typeface="Times New Roman" panose="02020603050405020304" pitchFamily="18" charset="0"/>
                          <a:ea typeface="Times New Roman" panose="02020603050405020304" pitchFamily="18" charset="0"/>
                          <a:cs typeface="Latha" panose="020B0604020202020204" pitchFamily="34" charset="0"/>
                        </a:rPr>
                        <a:t>0.87</a:t>
                      </a:r>
                      <a:endParaRPr lang="en-US" sz="1100" b="1" dirty="0">
                        <a:solidFill>
                          <a:schemeClr val="tx1"/>
                        </a:solidFill>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E9EBF5"/>
                    </a:solidFill>
                  </a:tcPr>
                </a:tc>
                <a:extLst>
                  <a:ext uri="{0D108BD9-81ED-4DB2-BD59-A6C34878D82A}">
                    <a16:rowId xmlns:a16="http://schemas.microsoft.com/office/drawing/2014/main" val="434285832"/>
                  </a:ext>
                </a:extLst>
              </a:tr>
            </a:tbl>
          </a:graphicData>
        </a:graphic>
      </p:graphicFrame>
      <p:graphicFrame>
        <p:nvGraphicFramePr>
          <p:cNvPr id="5" name="Table 4">
            <a:extLst>
              <a:ext uri="{FF2B5EF4-FFF2-40B4-BE49-F238E27FC236}">
                <a16:creationId xmlns:a16="http://schemas.microsoft.com/office/drawing/2014/main" id="{595E5D94-DB18-4A7C-0DDA-7FCB9E8AB2DA}"/>
              </a:ext>
            </a:extLst>
          </p:cNvPr>
          <p:cNvGraphicFramePr>
            <a:graphicFrameLocks noGrp="1"/>
          </p:cNvGraphicFramePr>
          <p:nvPr>
            <p:extLst>
              <p:ext uri="{D42A27DB-BD31-4B8C-83A1-F6EECF244321}">
                <p14:modId xmlns:p14="http://schemas.microsoft.com/office/powerpoint/2010/main" val="2004754419"/>
              </p:ext>
            </p:extLst>
          </p:nvPr>
        </p:nvGraphicFramePr>
        <p:xfrm>
          <a:off x="2382165" y="2468513"/>
          <a:ext cx="5170578" cy="2238280"/>
        </p:xfrm>
        <a:graphic>
          <a:graphicData uri="http://schemas.openxmlformats.org/drawingml/2006/table">
            <a:tbl>
              <a:tblPr firstRow="1" firstCol="1" bandRow="1">
                <a:tableStyleId>{5C22544A-7EE6-4342-B048-85BDC9FD1C3A}</a:tableStyleId>
              </a:tblPr>
              <a:tblGrid>
                <a:gridCol w="1172420">
                  <a:extLst>
                    <a:ext uri="{9D8B030D-6E8A-4147-A177-3AD203B41FA5}">
                      <a16:colId xmlns:a16="http://schemas.microsoft.com/office/drawing/2014/main" val="1986585407"/>
                    </a:ext>
                  </a:extLst>
                </a:gridCol>
                <a:gridCol w="1384259">
                  <a:extLst>
                    <a:ext uri="{9D8B030D-6E8A-4147-A177-3AD203B41FA5}">
                      <a16:colId xmlns:a16="http://schemas.microsoft.com/office/drawing/2014/main" val="2237419843"/>
                    </a:ext>
                  </a:extLst>
                </a:gridCol>
                <a:gridCol w="1309993">
                  <a:extLst>
                    <a:ext uri="{9D8B030D-6E8A-4147-A177-3AD203B41FA5}">
                      <a16:colId xmlns:a16="http://schemas.microsoft.com/office/drawing/2014/main" val="214040656"/>
                    </a:ext>
                  </a:extLst>
                </a:gridCol>
                <a:gridCol w="1303906">
                  <a:extLst>
                    <a:ext uri="{9D8B030D-6E8A-4147-A177-3AD203B41FA5}">
                      <a16:colId xmlns:a16="http://schemas.microsoft.com/office/drawing/2014/main" val="2310817129"/>
                    </a:ext>
                  </a:extLst>
                </a:gridCol>
              </a:tblGrid>
              <a:tr h="781622">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Fraud Type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Precision</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Recall</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F1-Score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92404849"/>
                  </a:ext>
                </a:extLst>
              </a:tr>
              <a:tr h="781622">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 – non-Fraud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1.00</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0.99</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0.99</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677410962"/>
                  </a:ext>
                </a:extLst>
              </a:tr>
              <a:tr h="675036">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1 - 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0.26</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latin typeface="Times New Roman" panose="02020603050405020304" pitchFamily="18" charset="0"/>
                          <a:ea typeface="Times New Roman" panose="02020603050405020304" pitchFamily="18" charset="0"/>
                          <a:cs typeface="Latha" panose="020B0604020202020204" pitchFamily="34" charset="0"/>
                        </a:rPr>
                        <a:t>0.75</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latin typeface="Times New Roman" panose="02020603050405020304" pitchFamily="18" charset="0"/>
                          <a:ea typeface="Times New Roman" panose="02020603050405020304" pitchFamily="18" charset="0"/>
                          <a:cs typeface="Latha" panose="020B0604020202020204" pitchFamily="34" charset="0"/>
                        </a:rPr>
                        <a:t>0.38</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3644566407"/>
                  </a:ext>
                </a:extLst>
              </a:tr>
            </a:tbl>
          </a:graphicData>
        </a:graphic>
      </p:graphicFrame>
      <p:pic>
        <p:nvPicPr>
          <p:cNvPr id="10" name="Picture 9">
            <a:extLst>
              <a:ext uri="{FF2B5EF4-FFF2-40B4-BE49-F238E27FC236}">
                <a16:creationId xmlns:a16="http://schemas.microsoft.com/office/drawing/2014/main" id="{0464D80D-263E-1B0B-1175-AB612C568A97}"/>
              </a:ext>
            </a:extLst>
          </p:cNvPr>
          <p:cNvPicPr>
            <a:picLocks noChangeAspect="1"/>
          </p:cNvPicPr>
          <p:nvPr/>
        </p:nvPicPr>
        <p:blipFill rotWithShape="1">
          <a:blip r:embed="rId5"/>
          <a:srcRect l="2879" t="-1330" b="4785"/>
          <a:stretch/>
        </p:blipFill>
        <p:spPr>
          <a:xfrm>
            <a:off x="6231025" y="2468513"/>
            <a:ext cx="3296764" cy="2613929"/>
          </a:xfrm>
          <a:prstGeom prst="rect">
            <a:avLst/>
          </a:prstGeom>
        </p:spPr>
      </p:pic>
      <p:pic>
        <p:nvPicPr>
          <p:cNvPr id="11" name="Audio 10">
            <a:hlinkClick r:id="" action="ppaction://media"/>
            <a:extLst>
              <a:ext uri="{FF2B5EF4-FFF2-40B4-BE49-F238E27FC236}">
                <a16:creationId xmlns:a16="http://schemas.microsoft.com/office/drawing/2014/main" id="{74258788-49F7-FA70-DD6A-9358983FE2FE}"/>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224957376"/>
      </p:ext>
    </p:extLst>
  </p:cSld>
  <p:clrMapOvr>
    <a:masterClrMapping/>
  </p:clrMapOvr>
  <mc:AlternateContent xmlns:mc="http://schemas.openxmlformats.org/markup-compatibility/2006">
    <mc:Choice xmlns:p14="http://schemas.microsoft.com/office/powerpoint/2010/main" Requires="p14">
      <p:transition spd="slow" p14:dur="2000" advTm="48208"/>
    </mc:Choice>
    <mc:Fallback>
      <p:transition spd="slow" advTm="482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D8713B-8898-55CD-02AC-CDB900BE79E2}"/>
              </a:ext>
            </a:extLst>
          </p:cNvPr>
          <p:cNvSpPr>
            <a:spLocks noGrp="1"/>
          </p:cNvSpPr>
          <p:nvPr>
            <p:ph type="title"/>
          </p:nvPr>
        </p:nvSpPr>
        <p:spPr>
          <a:xfrm>
            <a:off x="841248" y="256032"/>
            <a:ext cx="10506456" cy="1014984"/>
          </a:xfrm>
        </p:spPr>
        <p:txBody>
          <a:bodyPr anchor="b">
            <a:normAutofit/>
          </a:bodyPr>
          <a:lstStyle/>
          <a:p>
            <a:r>
              <a:rPr lang="en-US"/>
              <a:t>ETHICAL IMPLICATIONS</a:t>
            </a:r>
          </a:p>
        </p:txBody>
      </p:sp>
      <p:sp>
        <p:nvSpPr>
          <p:cNvPr id="24" name="Rectangle 23">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2DE26D5-10FA-15AD-7412-784E2C4D4FFA}"/>
              </a:ext>
            </a:extLst>
          </p:cNvPr>
          <p:cNvSpPr>
            <a:spLocks/>
          </p:cNvSpPr>
          <p:nvPr/>
        </p:nvSpPr>
        <p:spPr>
          <a:xfrm>
            <a:off x="1720828" y="1926266"/>
            <a:ext cx="8163516" cy="4261691"/>
          </a:xfrm>
          <a:prstGeom prst="rect">
            <a:avLst/>
          </a:prstGeom>
        </p:spPr>
        <p:txBody>
          <a:bodyPr>
            <a:noAutofit/>
          </a:bodyPr>
          <a:lstStyle/>
          <a:p>
            <a:pPr algn="just" defTabSz="704088">
              <a:lnSpc>
                <a:spcPct val="200000"/>
              </a:lnSpc>
              <a:spcAft>
                <a:spcPts val="600"/>
              </a:spcAft>
            </a:pPr>
            <a:r>
              <a:rPr lang="en-US" sz="1232" kern="1200">
                <a:solidFill>
                  <a:srgbClr val="555555"/>
                </a:solidFill>
                <a:latin typeface="+mj-lt"/>
                <a:ea typeface="+mj-ea"/>
                <a:cs typeface="+mj-cs"/>
              </a:rPr>
              <a:t>Several ethical considerations are crucial for this project:</a:t>
            </a:r>
          </a:p>
          <a:p>
            <a:pPr algn="just" defTabSz="704088">
              <a:lnSpc>
                <a:spcPct val="200000"/>
              </a:lnSpc>
              <a:spcAft>
                <a:spcPts val="600"/>
              </a:spcAft>
            </a:pPr>
            <a:r>
              <a:rPr lang="en-US" sz="1232" kern="1200">
                <a:solidFill>
                  <a:srgbClr val="555555"/>
                </a:solidFill>
                <a:latin typeface="+mj-lt"/>
                <a:ea typeface="+mj-ea"/>
                <a:cs typeface="+mj-cs"/>
              </a:rPr>
              <a:t>Data Privacy: Despite the simulation, safeguarding privacy is essential. Ensuring simulated data does not resemble real customer information avoids accidental exposure of PII (Appendix (i)).</a:t>
            </a:r>
          </a:p>
          <a:p>
            <a:pPr algn="just" defTabSz="704088">
              <a:lnSpc>
                <a:spcPct val="200000"/>
              </a:lnSpc>
              <a:spcAft>
                <a:spcPts val="600"/>
              </a:spcAft>
            </a:pPr>
            <a:r>
              <a:rPr lang="en-US" sz="1232" kern="1200">
                <a:solidFill>
                  <a:srgbClr val="555555"/>
                </a:solidFill>
                <a:latin typeface="+mj-lt"/>
                <a:ea typeface="+mj-ea"/>
                <a:cs typeface="+mj-cs"/>
              </a:rPr>
              <a:t>Informed Consent: Transparency builds trust and addresses concerns. Understanding if consent was obtained for real-based simulations, even if anonymized, adds ethical integrity.</a:t>
            </a:r>
          </a:p>
          <a:p>
            <a:pPr algn="just" defTabSz="704088">
              <a:lnSpc>
                <a:spcPct val="200000"/>
              </a:lnSpc>
              <a:spcAft>
                <a:spcPts val="600"/>
              </a:spcAft>
            </a:pPr>
            <a:r>
              <a:rPr lang="en-US" sz="1232" kern="1200">
                <a:solidFill>
                  <a:srgbClr val="555555"/>
                </a:solidFill>
                <a:latin typeface="+mj-lt"/>
                <a:ea typeface="+mj-ea"/>
                <a:cs typeface="+mj-cs"/>
              </a:rPr>
              <a:t>Intent and Use: Ethical utilization of simulated data is paramount, prohibiting any malicious or harmful intent.</a:t>
            </a:r>
          </a:p>
          <a:p>
            <a:pPr algn="just" defTabSz="704088">
              <a:lnSpc>
                <a:spcPct val="200000"/>
              </a:lnSpc>
              <a:spcAft>
                <a:spcPts val="600"/>
              </a:spcAft>
            </a:pPr>
            <a:r>
              <a:rPr lang="en-US" sz="1232" kern="1200">
                <a:solidFill>
                  <a:srgbClr val="555555"/>
                </a:solidFill>
                <a:latin typeface="+mj-lt"/>
                <a:ea typeface="+mj-ea"/>
                <a:cs typeface="+mj-cs"/>
              </a:rPr>
              <a:t>Data Security: Robust security measures should be applied to the simulated dataset, treating it with the same importance as real customer data.</a:t>
            </a:r>
          </a:p>
          <a:p>
            <a:pPr algn="just" defTabSz="704088">
              <a:lnSpc>
                <a:spcPct val="200000"/>
              </a:lnSpc>
              <a:spcAft>
                <a:spcPts val="600"/>
              </a:spcAft>
            </a:pPr>
            <a:r>
              <a:rPr lang="en-US" sz="1232" kern="1200">
                <a:solidFill>
                  <a:srgbClr val="555555"/>
                </a:solidFill>
                <a:latin typeface="+mj-lt"/>
                <a:ea typeface="+mj-ea"/>
                <a:cs typeface="+mj-cs"/>
              </a:rPr>
              <a:t>Stakeholder Implications: The viewpoints of stakeholders like credit card issuers, customers, and regulators to ensure ethical alignment should be considered. </a:t>
            </a:r>
            <a:endParaRPr lang="en-US" sz="1600">
              <a:solidFill>
                <a:schemeClr val="bg1"/>
              </a:solidFill>
              <a:latin typeface="+mj-lt"/>
              <a:ea typeface="+mj-ea"/>
              <a:cs typeface="+mj-cs"/>
            </a:endParaRPr>
          </a:p>
        </p:txBody>
      </p:sp>
      <p:pic>
        <p:nvPicPr>
          <p:cNvPr id="6" name="Audio 5">
            <a:hlinkClick r:id="" action="ppaction://media"/>
            <a:extLst>
              <a:ext uri="{FF2B5EF4-FFF2-40B4-BE49-F238E27FC236}">
                <a16:creationId xmlns:a16="http://schemas.microsoft.com/office/drawing/2014/main" id="{5F28F8F0-38FB-9551-7CDC-F2F860B391B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63966036"/>
      </p:ext>
    </p:extLst>
  </p:cSld>
  <p:clrMapOvr>
    <a:masterClrMapping/>
  </p:clrMapOvr>
  <mc:AlternateContent xmlns:mc="http://schemas.openxmlformats.org/markup-compatibility/2006">
    <mc:Choice xmlns:p14="http://schemas.microsoft.com/office/powerpoint/2010/main" Requires="p14">
      <p:transition spd="slow" p14:dur="2000" advTm="30858"/>
    </mc:Choice>
    <mc:Fallback>
      <p:transition spd="slow" advTm="30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5ACC6BB2-28F8-4405-829D-0562733BE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Freeform: Shape 17">
            <a:extLst>
              <a:ext uri="{FF2B5EF4-FFF2-40B4-BE49-F238E27FC236}">
                <a16:creationId xmlns:a16="http://schemas.microsoft.com/office/drawing/2014/main" id="{5C2E53F0-AD54-4A55-99A0-EC896CE3C2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rgbClr val="EFEFEF"/>
            </a:solidFill>
          </a:ln>
          <a:effectLst>
            <a:outerShdw blurRad="889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 name="Freeform: Shape 19">
            <a:extLst>
              <a:ext uri="{FF2B5EF4-FFF2-40B4-BE49-F238E27FC236}">
                <a16:creationId xmlns:a16="http://schemas.microsoft.com/office/drawing/2014/main" id="{D15F19F8-85EE-477A-ACBA-4B6D06978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5D8713B-8898-55CD-02AC-CDB900BE79E2}"/>
              </a:ext>
            </a:extLst>
          </p:cNvPr>
          <p:cNvSpPr>
            <a:spLocks noGrp="1"/>
          </p:cNvSpPr>
          <p:nvPr>
            <p:ph type="title"/>
          </p:nvPr>
        </p:nvSpPr>
        <p:spPr>
          <a:xfrm>
            <a:off x="838200" y="253397"/>
            <a:ext cx="10515600" cy="1273233"/>
          </a:xfrm>
        </p:spPr>
        <p:txBody>
          <a:bodyPr>
            <a:normAutofit/>
          </a:bodyPr>
          <a:lstStyle/>
          <a:p>
            <a:r>
              <a:rPr lang="en-US" sz="4000"/>
              <a:t>CONCLUSION</a:t>
            </a:r>
          </a:p>
        </p:txBody>
      </p:sp>
      <p:sp>
        <p:nvSpPr>
          <p:cNvPr id="22" name="Rectangle 21">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7970"/>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2DE26D5-10FA-15AD-7412-784E2C4D4FFA}"/>
              </a:ext>
            </a:extLst>
          </p:cNvPr>
          <p:cNvSpPr>
            <a:spLocks/>
          </p:cNvSpPr>
          <p:nvPr/>
        </p:nvSpPr>
        <p:spPr>
          <a:xfrm>
            <a:off x="1472260" y="2184158"/>
            <a:ext cx="4163309" cy="3569968"/>
          </a:xfrm>
          <a:prstGeom prst="rect">
            <a:avLst/>
          </a:prstGeom>
        </p:spPr>
        <p:txBody>
          <a:bodyPr>
            <a:normAutofit/>
          </a:bodyPr>
          <a:lstStyle/>
          <a:p>
            <a:pPr defTabSz="749808">
              <a:lnSpc>
                <a:spcPct val="190000"/>
              </a:lnSpc>
              <a:spcAft>
                <a:spcPts val="600"/>
              </a:spcAft>
            </a:pPr>
            <a:r>
              <a:rPr lang="en-US" sz="1500" kern="1200">
                <a:solidFill>
                  <a:srgbClr val="565454"/>
                </a:solidFill>
                <a:latin typeface="+mj-lt"/>
                <a:ea typeface="+mj-ea"/>
                <a:cs typeface="+mj-cs"/>
              </a:rPr>
              <a:t>In conclusion, our journey to fight credit card fraud has been enlightening. We explored various machine-learning techniques to build robust fraud detection systems. </a:t>
            </a:r>
          </a:p>
          <a:p>
            <a:pPr defTabSz="749808">
              <a:lnSpc>
                <a:spcPct val="190000"/>
              </a:lnSpc>
              <a:spcAft>
                <a:spcPts val="600"/>
              </a:spcAft>
            </a:pPr>
            <a:r>
              <a:rPr lang="en-US" sz="1500" kern="1200">
                <a:solidFill>
                  <a:srgbClr val="565454"/>
                </a:solidFill>
                <a:latin typeface="+mj-lt"/>
                <a:ea typeface="+mj-ea"/>
                <a:cs typeface="+mj-cs"/>
              </a:rPr>
              <a:t>The Random Forest Classifier performed best with an impressive 99.75% accuracy. </a:t>
            </a:r>
            <a:endParaRPr lang="en-US" sz="1500">
              <a:solidFill>
                <a:schemeClr val="bg2"/>
              </a:solidFill>
              <a:latin typeface="+mj-lt"/>
              <a:ea typeface="+mj-ea"/>
              <a:cs typeface="+mj-cs"/>
            </a:endParaRPr>
          </a:p>
        </p:txBody>
      </p:sp>
      <p:graphicFrame>
        <p:nvGraphicFramePr>
          <p:cNvPr id="4" name="Table 3">
            <a:extLst>
              <a:ext uri="{FF2B5EF4-FFF2-40B4-BE49-F238E27FC236}">
                <a16:creationId xmlns:a16="http://schemas.microsoft.com/office/drawing/2014/main" id="{747CE684-F9F5-232D-0B32-59ADA7C934C7}"/>
              </a:ext>
            </a:extLst>
          </p:cNvPr>
          <p:cNvGraphicFramePr>
            <a:graphicFrameLocks noGrp="1"/>
          </p:cNvGraphicFramePr>
          <p:nvPr>
            <p:extLst>
              <p:ext uri="{D42A27DB-BD31-4B8C-83A1-F6EECF244321}">
                <p14:modId xmlns:p14="http://schemas.microsoft.com/office/powerpoint/2010/main" val="1836791264"/>
              </p:ext>
            </p:extLst>
          </p:nvPr>
        </p:nvGraphicFramePr>
        <p:xfrm>
          <a:off x="5785916" y="3010416"/>
          <a:ext cx="5806017" cy="1614425"/>
        </p:xfrm>
        <a:graphic>
          <a:graphicData uri="http://schemas.openxmlformats.org/drawingml/2006/table">
            <a:tbl>
              <a:tblPr firstRow="1" firstCol="1" bandRow="1">
                <a:tableStyleId>{5C22544A-7EE6-4342-B048-85BDC9FD1C3A}</a:tableStyleId>
              </a:tblPr>
              <a:tblGrid>
                <a:gridCol w="1192494">
                  <a:extLst>
                    <a:ext uri="{9D8B030D-6E8A-4147-A177-3AD203B41FA5}">
                      <a16:colId xmlns:a16="http://schemas.microsoft.com/office/drawing/2014/main" val="1580941452"/>
                    </a:ext>
                  </a:extLst>
                </a:gridCol>
                <a:gridCol w="1140343">
                  <a:extLst>
                    <a:ext uri="{9D8B030D-6E8A-4147-A177-3AD203B41FA5}">
                      <a16:colId xmlns:a16="http://schemas.microsoft.com/office/drawing/2014/main" val="1645119626"/>
                    </a:ext>
                  </a:extLst>
                </a:gridCol>
                <a:gridCol w="1192494">
                  <a:extLst>
                    <a:ext uri="{9D8B030D-6E8A-4147-A177-3AD203B41FA5}">
                      <a16:colId xmlns:a16="http://schemas.microsoft.com/office/drawing/2014/main" val="2429478742"/>
                    </a:ext>
                  </a:extLst>
                </a:gridCol>
                <a:gridCol w="1140343">
                  <a:extLst>
                    <a:ext uri="{9D8B030D-6E8A-4147-A177-3AD203B41FA5}">
                      <a16:colId xmlns:a16="http://schemas.microsoft.com/office/drawing/2014/main" val="4052441452"/>
                    </a:ext>
                  </a:extLst>
                </a:gridCol>
                <a:gridCol w="1140343">
                  <a:extLst>
                    <a:ext uri="{9D8B030D-6E8A-4147-A177-3AD203B41FA5}">
                      <a16:colId xmlns:a16="http://schemas.microsoft.com/office/drawing/2014/main" val="4058367697"/>
                    </a:ext>
                  </a:extLst>
                </a:gridCol>
              </a:tblGrid>
              <a:tr h="993165">
                <a:tc>
                  <a:txBody>
                    <a:bodyPr/>
                    <a:lstStyle/>
                    <a:p>
                      <a:pPr marL="0" marR="0" algn="ctr">
                        <a:lnSpc>
                          <a:spcPct val="200000"/>
                        </a:lnSpc>
                        <a:spcBef>
                          <a:spcPts val="0"/>
                        </a:spcBef>
                        <a:spcAft>
                          <a:spcPts val="0"/>
                        </a:spcAft>
                      </a:pPr>
                      <a:r>
                        <a:rPr lang="en-IN" sz="1200" dirty="0">
                          <a:effectLst/>
                        </a:rPr>
                        <a:t>Model</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Random Forest Classifier</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Logistic Regression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Gradient Booster</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Neural Network</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927819238"/>
                  </a:ext>
                </a:extLst>
              </a:tr>
              <a:tr h="621260">
                <a:tc>
                  <a:txBody>
                    <a:bodyPr/>
                    <a:lstStyle/>
                    <a:p>
                      <a:pPr marL="0" marR="0" algn="ctr">
                        <a:lnSpc>
                          <a:spcPct val="200000"/>
                        </a:lnSpc>
                        <a:spcBef>
                          <a:spcPts val="0"/>
                        </a:spcBef>
                        <a:spcAft>
                          <a:spcPts val="0"/>
                        </a:spcAft>
                      </a:pPr>
                      <a:r>
                        <a:rPr lang="en-IN" sz="1200">
                          <a:effectLst/>
                        </a:rPr>
                        <a:t>Accuracy</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a:effectLst/>
                        </a:rPr>
                        <a:t>99.75%</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93.99%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99.4%</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98.7%</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457235144"/>
                  </a:ext>
                </a:extLst>
              </a:tr>
            </a:tbl>
          </a:graphicData>
        </a:graphic>
      </p:graphicFrame>
      <p:pic>
        <p:nvPicPr>
          <p:cNvPr id="7" name="Audio 6">
            <a:hlinkClick r:id="" action="ppaction://media"/>
            <a:extLst>
              <a:ext uri="{FF2B5EF4-FFF2-40B4-BE49-F238E27FC236}">
                <a16:creationId xmlns:a16="http://schemas.microsoft.com/office/drawing/2014/main" id="{B7B51752-7A7D-2A5E-90BA-197C49744D3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821570004"/>
      </p:ext>
    </p:extLst>
  </p:cSld>
  <p:clrMapOvr>
    <a:masterClrMapping/>
  </p:clrMapOvr>
  <mc:AlternateContent xmlns:mc="http://schemas.openxmlformats.org/markup-compatibility/2006">
    <mc:Choice xmlns:p14="http://schemas.microsoft.com/office/powerpoint/2010/main" Requires="p14">
      <p:transition spd="slow" p14:dur="2000" advTm="69277"/>
    </mc:Choice>
    <mc:Fallback>
      <p:transition spd="slow" advTm="692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ACC6BB2-28F8-4405-829D-0562733BEE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Freeform: Shape 13">
            <a:extLst>
              <a:ext uri="{FF2B5EF4-FFF2-40B4-BE49-F238E27FC236}">
                <a16:creationId xmlns:a16="http://schemas.microsoft.com/office/drawing/2014/main" id="{5C2E53F0-AD54-4A55-99A0-EC896CE3C2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1899601"/>
          </a:xfrm>
          <a:custGeom>
            <a:avLst/>
            <a:gdLst>
              <a:gd name="connsiteX0" fmla="*/ 0 w 12188952"/>
              <a:gd name="connsiteY0" fmla="*/ 0 h 1899601"/>
              <a:gd name="connsiteX1" fmla="*/ 12188952 w 12188952"/>
              <a:gd name="connsiteY1" fmla="*/ 0 h 1899601"/>
              <a:gd name="connsiteX2" fmla="*/ 12188952 w 12188952"/>
              <a:gd name="connsiteY2" fmla="*/ 1635106 h 1899601"/>
              <a:gd name="connsiteX3" fmla="*/ 11356325 w 12188952"/>
              <a:gd name="connsiteY3" fmla="*/ 1707615 h 1899601"/>
              <a:gd name="connsiteX4" fmla="*/ 6096001 w 12188952"/>
              <a:gd name="connsiteY4" fmla="*/ 1899601 h 1899601"/>
              <a:gd name="connsiteX5" fmla="*/ 835678 w 12188952"/>
              <a:gd name="connsiteY5" fmla="*/ 1707615 h 1899601"/>
              <a:gd name="connsiteX6" fmla="*/ 0 w 12188952"/>
              <a:gd name="connsiteY6" fmla="*/ 1634841 h 1899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88952" h="1899601">
                <a:moveTo>
                  <a:pt x="0" y="0"/>
                </a:moveTo>
                <a:lnTo>
                  <a:pt x="12188952" y="0"/>
                </a:lnTo>
                <a:lnTo>
                  <a:pt x="12188952" y="1635106"/>
                </a:lnTo>
                <a:lnTo>
                  <a:pt x="11356325" y="1707615"/>
                </a:lnTo>
                <a:cubicBezTo>
                  <a:pt x="9739512" y="1831240"/>
                  <a:pt x="7961919" y="1899601"/>
                  <a:pt x="6096001" y="1899601"/>
                </a:cubicBezTo>
                <a:cubicBezTo>
                  <a:pt x="4230084" y="1899601"/>
                  <a:pt x="2452490" y="1831240"/>
                  <a:pt x="835678" y="1707615"/>
                </a:cubicBezTo>
                <a:lnTo>
                  <a:pt x="0" y="1634841"/>
                </a:lnTo>
                <a:close/>
              </a:path>
            </a:pathLst>
          </a:custGeom>
          <a:ln w="9525">
            <a:solidFill>
              <a:srgbClr val="EFEFEF"/>
            </a:solidFill>
          </a:ln>
          <a:effectLst>
            <a:outerShdw blurRad="889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6" name="Freeform: Shape 15">
            <a:extLst>
              <a:ext uri="{FF2B5EF4-FFF2-40B4-BE49-F238E27FC236}">
                <a16:creationId xmlns:a16="http://schemas.microsoft.com/office/drawing/2014/main" id="{D15F19F8-85EE-477A-ACBA-4B6D069780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890722"/>
          </a:xfrm>
          <a:custGeom>
            <a:avLst/>
            <a:gdLst>
              <a:gd name="connsiteX0" fmla="*/ 0 w 12192000"/>
              <a:gd name="connsiteY0" fmla="*/ 0 h 1890722"/>
              <a:gd name="connsiteX1" fmla="*/ 12192000 w 12192000"/>
              <a:gd name="connsiteY1" fmla="*/ 0 h 1890722"/>
              <a:gd name="connsiteX2" fmla="*/ 12192000 w 12192000"/>
              <a:gd name="connsiteY2" fmla="*/ 1626227 h 1890722"/>
              <a:gd name="connsiteX3" fmla="*/ 11359165 w 12192000"/>
              <a:gd name="connsiteY3" fmla="*/ 1698736 h 1890722"/>
              <a:gd name="connsiteX4" fmla="*/ 6097526 w 12192000"/>
              <a:gd name="connsiteY4" fmla="*/ 1890722 h 1890722"/>
              <a:gd name="connsiteX5" fmla="*/ 835887 w 12192000"/>
              <a:gd name="connsiteY5" fmla="*/ 1698736 h 1890722"/>
              <a:gd name="connsiteX6" fmla="*/ 0 w 12192000"/>
              <a:gd name="connsiteY6" fmla="*/ 1625962 h 18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1890722">
                <a:moveTo>
                  <a:pt x="0" y="0"/>
                </a:moveTo>
                <a:lnTo>
                  <a:pt x="12192000" y="0"/>
                </a:lnTo>
                <a:lnTo>
                  <a:pt x="12192000" y="1626227"/>
                </a:lnTo>
                <a:lnTo>
                  <a:pt x="11359165" y="1698736"/>
                </a:lnTo>
                <a:cubicBezTo>
                  <a:pt x="9741947" y="1822361"/>
                  <a:pt x="7963910" y="1890722"/>
                  <a:pt x="6097526" y="1890722"/>
                </a:cubicBezTo>
                <a:cubicBezTo>
                  <a:pt x="4231142" y="1890722"/>
                  <a:pt x="2453104" y="1822361"/>
                  <a:pt x="835887" y="1698736"/>
                </a:cubicBezTo>
                <a:lnTo>
                  <a:pt x="0" y="1625962"/>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B5D8713B-8898-55CD-02AC-CDB900BE79E2}"/>
              </a:ext>
            </a:extLst>
          </p:cNvPr>
          <p:cNvSpPr>
            <a:spLocks noGrp="1"/>
          </p:cNvSpPr>
          <p:nvPr>
            <p:ph type="title"/>
          </p:nvPr>
        </p:nvSpPr>
        <p:spPr>
          <a:xfrm>
            <a:off x="838200" y="253397"/>
            <a:ext cx="10515600" cy="1273233"/>
          </a:xfrm>
        </p:spPr>
        <p:txBody>
          <a:bodyPr>
            <a:normAutofit/>
          </a:bodyPr>
          <a:lstStyle/>
          <a:p>
            <a:r>
              <a:rPr lang="en-US" sz="4000"/>
              <a:t>REFERENCES</a:t>
            </a:r>
          </a:p>
        </p:txBody>
      </p:sp>
      <p:sp>
        <p:nvSpPr>
          <p:cNvPr id="18" name="Rectangle 17">
            <a:extLst>
              <a:ext uri="{FF2B5EF4-FFF2-40B4-BE49-F238E27FC236}">
                <a16:creationId xmlns:a16="http://schemas.microsoft.com/office/drawing/2014/main" id="{92C3387C-D24F-4737-8A37-1DC5CFF09C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7970"/>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2DE26D5-10FA-15AD-7412-784E2C4D4FFA}"/>
              </a:ext>
            </a:extLst>
          </p:cNvPr>
          <p:cNvSpPr>
            <a:spLocks/>
          </p:cNvSpPr>
          <p:nvPr/>
        </p:nvSpPr>
        <p:spPr>
          <a:xfrm>
            <a:off x="1472260" y="2184158"/>
            <a:ext cx="8627312" cy="3569968"/>
          </a:xfrm>
          <a:prstGeom prst="rect">
            <a:avLst/>
          </a:prstGeom>
        </p:spPr>
        <p:txBody>
          <a:bodyPr>
            <a:normAutofit/>
          </a:bodyPr>
          <a:lstStyle/>
          <a:p>
            <a:pPr defTabSz="749808">
              <a:lnSpc>
                <a:spcPct val="190000"/>
              </a:lnSpc>
              <a:spcAft>
                <a:spcPts val="600"/>
              </a:spcAft>
            </a:pPr>
            <a:r>
              <a:rPr lang="en-US" sz="1500" kern="1200">
                <a:solidFill>
                  <a:srgbClr val="565454"/>
                </a:solidFill>
                <a:latin typeface="+mj-lt"/>
                <a:ea typeface="+mj-ea"/>
                <a:cs typeface="+mj-cs"/>
              </a:rPr>
              <a:t>Shenoy, K. (2020, August 5). Credit Card Transactions Fraud Detection Dataset. </a:t>
            </a:r>
          </a:p>
          <a:p>
            <a:pPr defTabSz="749808">
              <a:lnSpc>
                <a:spcPct val="190000"/>
              </a:lnSpc>
              <a:spcAft>
                <a:spcPts val="600"/>
              </a:spcAft>
            </a:pPr>
            <a:r>
              <a:rPr lang="en-US" sz="1500" kern="1200">
                <a:solidFill>
                  <a:srgbClr val="565454"/>
                </a:solidFill>
                <a:latin typeface="+mj-lt"/>
                <a:ea typeface="+mj-ea"/>
                <a:cs typeface="+mj-cs"/>
              </a:rPr>
              <a:t>	Kaggle -</a:t>
            </a:r>
            <a:r>
              <a:rPr lang="en-US" sz="1500" kern="1200">
                <a:solidFill>
                  <a:schemeClr val="accent1">
                    <a:lumMod val="50000"/>
                  </a:schemeClr>
                </a:solidFill>
                <a:latin typeface="+mj-lt"/>
                <a:ea typeface="+mj-ea"/>
                <a:cs typeface="+mj-cs"/>
              </a:rPr>
              <a:t> </a:t>
            </a:r>
            <a:r>
              <a:rPr lang="en-US" sz="1500" kern="1200">
                <a:solidFill>
                  <a:schemeClr val="accent1">
                    <a:lumMod val="50000"/>
                  </a:schemeClr>
                </a:solidFill>
                <a:latin typeface="+mj-lt"/>
                <a:ea typeface="+mj-ea"/>
                <a:cs typeface="+mj-cs"/>
                <a:hlinkClick r:id="rId3">
                  <a:extLst>
                    <a:ext uri="{A12FA001-AC4F-418D-AE19-62706E023703}">
                      <ahyp:hlinkClr xmlns:ahyp="http://schemas.microsoft.com/office/drawing/2018/hyperlinkcolor" val="tx"/>
                    </a:ext>
                  </a:extLst>
                </a:hlinkClick>
              </a:rPr>
              <a:t>https://www.kaggle.com/datasets/kartik2112/fraud-detection?select=fraudTrain.csv</a:t>
            </a:r>
            <a:endParaRPr lang="en-US" sz="1500" kern="1200">
              <a:solidFill>
                <a:schemeClr val="accent1">
                  <a:lumMod val="50000"/>
                </a:schemeClr>
              </a:solidFill>
              <a:latin typeface="+mj-lt"/>
              <a:ea typeface="+mj-ea"/>
              <a:cs typeface="+mj-cs"/>
            </a:endParaRPr>
          </a:p>
          <a:p>
            <a:pPr defTabSz="749808">
              <a:lnSpc>
                <a:spcPct val="190000"/>
              </a:lnSpc>
              <a:spcAft>
                <a:spcPts val="600"/>
              </a:spcAft>
            </a:pPr>
            <a:r>
              <a:rPr lang="en-US" sz="1500" kern="1200">
                <a:solidFill>
                  <a:srgbClr val="565454"/>
                </a:solidFill>
                <a:latin typeface="+mj-lt"/>
                <a:ea typeface="+mj-ea"/>
                <a:cs typeface="+mj-cs"/>
              </a:rPr>
              <a:t>Jennifer Watkins, ARC’s Director, Credit Card Services &amp; Fraud Prevention, and Christophe Kato, IATA’s Head of Payment Services. (2020, August 5). Credit Card Transactions Fraud Detection Dataset. (2018, September 3) </a:t>
            </a:r>
          </a:p>
          <a:p>
            <a:pPr marL="749808" indent="-45562" defTabSz="749808">
              <a:lnSpc>
                <a:spcPct val="190000"/>
              </a:lnSpc>
              <a:spcAft>
                <a:spcPts val="600"/>
              </a:spcAft>
            </a:pPr>
            <a:r>
              <a:rPr lang="en-US" sz="1500" kern="1200">
                <a:solidFill>
                  <a:srgbClr val="565454"/>
                </a:solidFill>
                <a:latin typeface="+mj-lt"/>
                <a:ea typeface="+mj-ea"/>
                <a:cs typeface="+mj-cs"/>
              </a:rPr>
              <a:t>Preventing credit card fraud can reduce chargeback ADMs - </a:t>
            </a:r>
            <a:r>
              <a:rPr lang="en-US" sz="1500" kern="1200">
                <a:solidFill>
                  <a:schemeClr val="accent1">
                    <a:lumMod val="50000"/>
                  </a:schemeClr>
                </a:solidFill>
                <a:latin typeface="+mj-lt"/>
                <a:ea typeface="+mj-ea"/>
                <a:cs typeface="+mj-cs"/>
                <a:hlinkClick r:id="rId4">
                  <a:extLst>
                    <a:ext uri="{A12FA001-AC4F-418D-AE19-62706E023703}">
                      <ahyp:hlinkClr xmlns:ahyp="http://schemas.microsoft.com/office/drawing/2018/hyperlinkcolor" val="tx"/>
                    </a:ext>
                  </a:extLst>
                </a:hlinkClick>
              </a:rPr>
              <a:t>https://airlines.iata.org/sites/default/files/migrated/airlines/airlines/analysis-preventing-credit-card-fraud-ca--web-fraud-prevention-istock-155354133-20.png</a:t>
            </a:r>
            <a:endParaRPr lang="en-US" sz="1500" kern="1200">
              <a:solidFill>
                <a:schemeClr val="accent1">
                  <a:lumMod val="50000"/>
                </a:schemeClr>
              </a:solidFill>
              <a:latin typeface="+mj-lt"/>
              <a:ea typeface="+mj-ea"/>
              <a:cs typeface="+mj-cs"/>
            </a:endParaRPr>
          </a:p>
          <a:p>
            <a:pPr marL="0" indent="0">
              <a:lnSpc>
                <a:spcPct val="190000"/>
              </a:lnSpc>
              <a:spcAft>
                <a:spcPts val="600"/>
              </a:spcAft>
              <a:buNone/>
            </a:pPr>
            <a:endParaRPr lang="en-US" sz="1500">
              <a:solidFill>
                <a:schemeClr val="bg2"/>
              </a:solidFill>
              <a:latin typeface="+mj-lt"/>
              <a:ea typeface="+mj-ea"/>
              <a:cs typeface="+mj-cs"/>
            </a:endParaRPr>
          </a:p>
        </p:txBody>
      </p:sp>
    </p:spTree>
    <p:extLst>
      <p:ext uri="{BB962C8B-B14F-4D97-AF65-F5344CB8AC3E}">
        <p14:creationId xmlns:p14="http://schemas.microsoft.com/office/powerpoint/2010/main" val="30062148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Pile of credit cards">
            <a:extLst>
              <a:ext uri="{FF2B5EF4-FFF2-40B4-BE49-F238E27FC236}">
                <a16:creationId xmlns:a16="http://schemas.microsoft.com/office/drawing/2014/main" id="{B14D4D1D-60EE-8BE5-C8A8-DFB9097F7AE6}"/>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rcRect/>
          <a:stretch/>
        </p:blipFill>
        <p:spPr bwMode="auto">
          <a:xfrm>
            <a:off x="72928" y="0"/>
            <a:ext cx="12192000" cy="6826171"/>
          </a:xfrm>
          <a:prstGeom prst="rect">
            <a:avLst/>
          </a:prstGeom>
          <a:noFill/>
          <a:effectLst>
            <a:outerShdw dist="50800" dir="5400000" sx="1000" sy="1000" algn="ctr" rotWithShape="0">
              <a:srgbClr val="000000">
                <a:alpha val="0"/>
              </a:srgbClr>
            </a:outerShdw>
          </a:effectLst>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D58BF64E-D824-9802-A2B3-196D9524A3CF}"/>
              </a:ext>
            </a:extLst>
          </p:cNvPr>
          <p:cNvSpPr txBox="1"/>
          <p:nvPr/>
        </p:nvSpPr>
        <p:spPr>
          <a:xfrm>
            <a:off x="611470" y="1924168"/>
            <a:ext cx="3764187" cy="923330"/>
          </a:xfrm>
          <a:prstGeom prst="rect">
            <a:avLst/>
          </a:prstGeom>
          <a:noFill/>
        </p:spPr>
        <p:txBody>
          <a:bodyPr wrap="square" rtlCol="0" anchor="t" anchorCtr="1">
            <a:spAutoFit/>
          </a:bodyPr>
          <a:lstStyle/>
          <a:p>
            <a:r>
              <a:rPr lang="en-US" sz="5400" u="sng" dirty="0">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0" scaled="1"/>
                  <a:tileRect/>
                </a:gradFill>
                <a:effectLst>
                  <a:outerShdw blurRad="50800" dist="38100" dir="2700000" algn="tl" rotWithShape="0">
                    <a:schemeClr val="bg1">
                      <a:alpha val="40000"/>
                    </a:schemeClr>
                  </a:outerShdw>
                </a:effectLst>
              </a:rPr>
              <a:t>THANK YOU</a:t>
            </a:r>
            <a:r>
              <a:rPr lang="en-US" sz="5400" dirty="0">
                <a:gradFill flip="none" rotWithShape="1">
                  <a:gsLst>
                    <a:gs pos="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0" scaled="1"/>
                  <a:tileRect/>
                </a:gradFill>
                <a:effectLst>
                  <a:outerShdw blurRad="50800" dist="38100" dir="2700000" algn="tl" rotWithShape="0">
                    <a:schemeClr val="bg1">
                      <a:alpha val="40000"/>
                    </a:schemeClr>
                  </a:outerShdw>
                </a:effectLst>
              </a:rPr>
              <a:t>!</a:t>
            </a:r>
          </a:p>
        </p:txBody>
      </p:sp>
      <p:pic>
        <p:nvPicPr>
          <p:cNvPr id="6" name="Audio 5">
            <a:hlinkClick r:id="" action="ppaction://media"/>
            <a:extLst>
              <a:ext uri="{FF2B5EF4-FFF2-40B4-BE49-F238E27FC236}">
                <a16:creationId xmlns:a16="http://schemas.microsoft.com/office/drawing/2014/main" id="{8B6E31C2-F6EF-BBE0-FA47-8D063140350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67678410"/>
      </p:ext>
    </p:extLst>
  </p:cSld>
  <p:clrMapOvr>
    <a:masterClrMapping/>
  </p:clrMapOvr>
  <mc:AlternateContent xmlns:mc="http://schemas.openxmlformats.org/markup-compatibility/2006">
    <mc:Choice xmlns:p14="http://schemas.microsoft.com/office/powerpoint/2010/main" Requires="p14">
      <p:transition spd="slow" p14:dur="2000" advTm="16634"/>
    </mc:Choice>
    <mc:Fallback>
      <p:transition spd="slow" advTm="166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7DA1F35B-C8F7-4A5A-9339-7DA4D785B3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Arc 34">
            <a:extLst>
              <a:ext uri="{FF2B5EF4-FFF2-40B4-BE49-F238E27FC236}">
                <a16:creationId xmlns:a16="http://schemas.microsoft.com/office/drawing/2014/main" id="{B2D4AD41-40DA-4A81-92F5-B6E3BA1ED8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746107">
            <a:off x="8175088" y="457951"/>
            <a:ext cx="2987899" cy="2987899"/>
          </a:xfrm>
          <a:prstGeom prst="arc">
            <a:avLst>
              <a:gd name="adj1" fmla="val 14612914"/>
              <a:gd name="adj2" fmla="val 0"/>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a:xfrm>
            <a:off x="838200" y="365125"/>
            <a:ext cx="10515600" cy="1325563"/>
          </a:xfrm>
        </p:spPr>
        <p:txBody>
          <a:bodyPr>
            <a:normAutofit/>
          </a:bodyPr>
          <a:lstStyle/>
          <a:p>
            <a:pPr algn="ctr"/>
            <a:r>
              <a:rPr lang="en-US"/>
              <a:t>INTRODUCTION</a:t>
            </a:r>
          </a:p>
        </p:txBody>
      </p:sp>
      <p:sp>
        <p:nvSpPr>
          <p:cNvPr id="4" name="Content Placeholder 3">
            <a:extLst>
              <a:ext uri="{FF2B5EF4-FFF2-40B4-BE49-F238E27FC236}">
                <a16:creationId xmlns:a16="http://schemas.microsoft.com/office/drawing/2014/main" id="{23BEEE16-9B1F-BCB2-74EB-C8EF803B11A6}"/>
              </a:ext>
            </a:extLst>
          </p:cNvPr>
          <p:cNvSpPr>
            <a:spLocks/>
          </p:cNvSpPr>
          <p:nvPr/>
        </p:nvSpPr>
        <p:spPr>
          <a:xfrm>
            <a:off x="1549503" y="1825625"/>
            <a:ext cx="9019951" cy="4196875"/>
          </a:xfrm>
          <a:prstGeom prst="rect">
            <a:avLst/>
          </a:prstGeom>
          <a:noFill/>
        </p:spPr>
        <p:txBody>
          <a:bodyPr>
            <a:noAutofit/>
          </a:bodyPr>
          <a:lstStyle/>
          <a:p>
            <a:pPr marL="0" marR="0">
              <a:lnSpc>
                <a:spcPct val="200000"/>
              </a:lnSpc>
              <a:spcBef>
                <a:spcPts val="0"/>
              </a:spcBef>
              <a:spcAft>
                <a:spcPts val="0"/>
              </a:spcAft>
            </a:pPr>
            <a:r>
              <a:rPr lang="en-US" sz="2000" kern="1200" dirty="0">
                <a:solidFill>
                  <a:srgbClr val="555555"/>
                </a:solidFill>
                <a:ea typeface="+mn-ea"/>
                <a:cs typeface="+mn-cs"/>
              </a:rPr>
              <a:t>	</a:t>
            </a:r>
            <a:r>
              <a:rPr lang="en-US" sz="2000" dirty="0">
                <a:effectLst/>
              </a:rPr>
              <a:t>The persistent rise in credit card fraud has been a serious problem for financial institutions and businesses worldwide. We are forced by this overwhelming problem to investigate practical solutions that are able to both detect and stop fraudulent transactions in real time.</a:t>
            </a:r>
          </a:p>
          <a:p>
            <a:pPr marL="0" marR="0">
              <a:lnSpc>
                <a:spcPct val="200000"/>
              </a:lnSpc>
              <a:spcBef>
                <a:spcPts val="0"/>
              </a:spcBef>
              <a:spcAft>
                <a:spcPts val="0"/>
              </a:spcAft>
            </a:pPr>
            <a:r>
              <a:rPr lang="en-US" sz="2000" dirty="0">
                <a:effectLst/>
              </a:rPr>
              <a:t>With the help of machine learning, this research aims to build a reliable credit card fraud prediction system. The main goal of this system is to distinguish between authentic and fraudulent credit card transactions. </a:t>
            </a:r>
          </a:p>
          <a:p>
            <a:pPr algn="just" defTabSz="694944">
              <a:lnSpc>
                <a:spcPct val="200000"/>
              </a:lnSpc>
              <a:spcBef>
                <a:spcPts val="912"/>
              </a:spcBef>
            </a:pPr>
            <a:endParaRPr lang="en-US" sz="2400" dirty="0">
              <a:solidFill>
                <a:schemeClr val="bg1">
                  <a:lumMod val="95000"/>
                </a:schemeClr>
              </a:solidFill>
            </a:endParaRPr>
          </a:p>
        </p:txBody>
      </p:sp>
      <p:pic>
        <p:nvPicPr>
          <p:cNvPr id="23" name="Audio 22">
            <a:hlinkClick r:id="" action="ppaction://media"/>
            <a:extLst>
              <a:ext uri="{FF2B5EF4-FFF2-40B4-BE49-F238E27FC236}">
                <a16:creationId xmlns:a16="http://schemas.microsoft.com/office/drawing/2014/main" id="{90E63147-EE28-E3DB-4EB5-657DE8A0992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03130698"/>
      </p:ext>
    </p:extLst>
  </p:cSld>
  <p:clrMapOvr>
    <a:masterClrMapping/>
  </p:clrMapOvr>
  <mc:AlternateContent xmlns:mc="http://schemas.openxmlformats.org/markup-compatibility/2006">
    <mc:Choice xmlns:p14="http://schemas.microsoft.com/office/powerpoint/2010/main" Requires="p14">
      <p:transition spd="slow" p14:dur="2000" advTm="61124"/>
    </mc:Choice>
    <mc:Fallback>
      <p:transition spd="slow" advTm="611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9" name="Rectangle 38">
            <a:extLst>
              <a:ext uri="{FF2B5EF4-FFF2-40B4-BE49-F238E27FC236}">
                <a16:creationId xmlns:a16="http://schemas.microsoft.com/office/drawing/2014/main" id="{AFF8D2E5-2C4E-47B1-930B-6C82B7C313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a:xfrm>
            <a:off x="841248" y="251312"/>
            <a:ext cx="10506456" cy="1010264"/>
          </a:xfrm>
        </p:spPr>
        <p:txBody>
          <a:bodyPr anchor="ctr">
            <a:normAutofit/>
          </a:bodyPr>
          <a:lstStyle/>
          <a:p>
            <a:r>
              <a:rPr lang="en-US"/>
              <a:t>PROCESS</a:t>
            </a:r>
          </a:p>
        </p:txBody>
      </p:sp>
      <p:sp>
        <p:nvSpPr>
          <p:cNvPr id="41" name="Rectangle 40">
            <a:extLst>
              <a:ext uri="{FF2B5EF4-FFF2-40B4-BE49-F238E27FC236}">
                <a16:creationId xmlns:a16="http://schemas.microsoft.com/office/drawing/2014/main" id="{801E4ADA-0EA9-4930-846E-3C11E8BED6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7618"/>
            <a:ext cx="128016" cy="63141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Rectangle 42">
            <a:extLst>
              <a:ext uri="{FF2B5EF4-FFF2-40B4-BE49-F238E27FC236}">
                <a16:creationId xmlns:a16="http://schemas.microsoft.com/office/drawing/2014/main" id="{FB92FFCE-0C90-454E-AA25-D4EE9A6C3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38086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Content Placeholder 3">
            <a:extLst>
              <a:ext uri="{FF2B5EF4-FFF2-40B4-BE49-F238E27FC236}">
                <a16:creationId xmlns:a16="http://schemas.microsoft.com/office/drawing/2014/main" id="{23BEEE16-9B1F-BCB2-74EB-C8EF803B11A6}"/>
              </a:ext>
            </a:extLst>
          </p:cNvPr>
          <p:cNvSpPr>
            <a:spLocks/>
          </p:cNvSpPr>
          <p:nvPr/>
        </p:nvSpPr>
        <p:spPr>
          <a:xfrm>
            <a:off x="1226590" y="1650222"/>
            <a:ext cx="9077171" cy="4286304"/>
          </a:xfrm>
          <a:prstGeom prst="rect">
            <a:avLst/>
          </a:prstGeom>
          <a:noFill/>
        </p:spPr>
        <p:txBody>
          <a:bodyPr>
            <a:noAutofit/>
          </a:bodyPr>
          <a:lstStyle/>
          <a:p>
            <a:pPr algn="just" defTabSz="786384">
              <a:lnSpc>
                <a:spcPct val="200000"/>
              </a:lnSpc>
              <a:spcBef>
                <a:spcPts val="1032"/>
              </a:spcBef>
            </a:pPr>
            <a:r>
              <a:rPr lang="en-US" sz="2064" kern="1200">
                <a:solidFill>
                  <a:srgbClr val="555555"/>
                </a:solidFill>
                <a:latin typeface="+mn-lt"/>
                <a:ea typeface="+mn-ea"/>
                <a:cs typeface="+mn-cs"/>
              </a:rPr>
              <a:t>The process flow of this project is as follows:</a:t>
            </a:r>
          </a:p>
          <a:p>
            <a:pPr algn="just" defTabSz="786384">
              <a:lnSpc>
                <a:spcPct val="200000"/>
              </a:lnSpc>
              <a:spcBef>
                <a:spcPts val="1032"/>
              </a:spcBef>
            </a:pPr>
            <a:endParaRPr lang="en-US" sz="2064" kern="1200">
              <a:solidFill>
                <a:srgbClr val="555555"/>
              </a:solidFill>
              <a:latin typeface="+mn-lt"/>
              <a:ea typeface="+mn-ea"/>
              <a:cs typeface="+mn-cs"/>
            </a:endParaRPr>
          </a:p>
          <a:p>
            <a:pPr marL="0" indent="0" algn="just">
              <a:lnSpc>
                <a:spcPct val="200000"/>
              </a:lnSpc>
              <a:spcBef>
                <a:spcPts val="1200"/>
              </a:spcBef>
              <a:buNone/>
            </a:pPr>
            <a:endParaRPr lang="en-US" sz="2400" dirty="0">
              <a:solidFill>
                <a:schemeClr val="bg1">
                  <a:lumMod val="95000"/>
                </a:schemeClr>
              </a:solidFill>
            </a:endParaRPr>
          </a:p>
        </p:txBody>
      </p:sp>
      <p:sp>
        <p:nvSpPr>
          <p:cNvPr id="2" name="TextBox 1">
            <a:extLst>
              <a:ext uri="{FF2B5EF4-FFF2-40B4-BE49-F238E27FC236}">
                <a16:creationId xmlns:a16="http://schemas.microsoft.com/office/drawing/2014/main" id="{A270137A-30A4-3287-8940-2300420B5F45}"/>
              </a:ext>
            </a:extLst>
          </p:cNvPr>
          <p:cNvSpPr txBox="1"/>
          <p:nvPr/>
        </p:nvSpPr>
        <p:spPr>
          <a:xfrm>
            <a:off x="1252010" y="2630636"/>
            <a:ext cx="1818643" cy="409984"/>
          </a:xfrm>
          <a:prstGeom prst="rect">
            <a:avLst/>
          </a:prstGeom>
          <a:solidFill>
            <a:schemeClr val="bg1">
              <a:lumMod val="95000"/>
              <a:alpha val="53000"/>
            </a:schemeClr>
          </a:solidFill>
        </p:spPr>
        <p:txBody>
          <a:bodyPr wrap="square" rtlCol="0">
            <a:spAutoFit/>
          </a:bodyPr>
          <a:lstStyle/>
          <a:p>
            <a:pPr algn="ctr" defTabSz="786384">
              <a:spcAft>
                <a:spcPts val="600"/>
              </a:spcAft>
            </a:pPr>
            <a:r>
              <a:rPr lang="en-US" sz="2064" kern="1200">
                <a:solidFill>
                  <a:srgbClr val="595353"/>
                </a:solidFill>
                <a:latin typeface="+mn-lt"/>
                <a:ea typeface="+mn-ea"/>
                <a:cs typeface="+mn-cs"/>
              </a:rPr>
              <a:t>Data</a:t>
            </a:r>
            <a:r>
              <a:rPr lang="en-US" sz="2064" kern="1200">
                <a:solidFill>
                  <a:srgbClr val="2C6100"/>
                </a:solidFill>
                <a:latin typeface="+mn-lt"/>
                <a:ea typeface="+mn-ea"/>
                <a:cs typeface="+mn-cs"/>
              </a:rPr>
              <a:t> </a:t>
            </a:r>
            <a:r>
              <a:rPr lang="en-US" sz="2064" kern="1200">
                <a:solidFill>
                  <a:srgbClr val="595353"/>
                </a:solidFill>
                <a:latin typeface="+mn-lt"/>
                <a:ea typeface="+mn-ea"/>
                <a:cs typeface="+mn-cs"/>
              </a:rPr>
              <a:t>Collection</a:t>
            </a:r>
            <a:endParaRPr lang="en-US" sz="2400">
              <a:solidFill>
                <a:schemeClr val="bg2">
                  <a:lumMod val="50000"/>
                </a:schemeClr>
              </a:solidFill>
            </a:endParaRPr>
          </a:p>
        </p:txBody>
      </p:sp>
      <p:sp>
        <p:nvSpPr>
          <p:cNvPr id="5" name="TextBox 4">
            <a:extLst>
              <a:ext uri="{FF2B5EF4-FFF2-40B4-BE49-F238E27FC236}">
                <a16:creationId xmlns:a16="http://schemas.microsoft.com/office/drawing/2014/main" id="{36D3E9D8-8693-5998-1504-57CFA469713F}"/>
              </a:ext>
            </a:extLst>
          </p:cNvPr>
          <p:cNvSpPr txBox="1"/>
          <p:nvPr/>
        </p:nvSpPr>
        <p:spPr>
          <a:xfrm>
            <a:off x="3563842" y="2471724"/>
            <a:ext cx="3286410" cy="804579"/>
          </a:xfrm>
          <a:prstGeom prst="rect">
            <a:avLst/>
          </a:prstGeom>
          <a:solidFill>
            <a:schemeClr val="bg1">
              <a:lumMod val="95000"/>
              <a:alpha val="53000"/>
            </a:schemeClr>
          </a:solidFill>
        </p:spPr>
        <p:txBody>
          <a:bodyPr wrap="square" rtlCol="0">
            <a:spAutoFit/>
          </a:bodyPr>
          <a:lstStyle/>
          <a:p>
            <a:pPr algn="ctr" defTabSz="786384">
              <a:spcAft>
                <a:spcPts val="600"/>
              </a:spcAft>
            </a:pPr>
            <a:r>
              <a:rPr lang="en-US" sz="2064" kern="1200">
                <a:solidFill>
                  <a:srgbClr val="595353"/>
                </a:solidFill>
                <a:latin typeface="+mn-lt"/>
                <a:ea typeface="+mn-ea"/>
                <a:cs typeface="+mn-cs"/>
              </a:rPr>
              <a:t>Data Preparation </a:t>
            </a:r>
          </a:p>
          <a:p>
            <a:pPr algn="ctr" defTabSz="786384">
              <a:spcAft>
                <a:spcPts val="600"/>
              </a:spcAft>
            </a:pPr>
            <a:r>
              <a:rPr lang="en-US" sz="2064" kern="1200">
                <a:solidFill>
                  <a:srgbClr val="595353"/>
                </a:solidFill>
                <a:latin typeface="+mn-lt"/>
                <a:ea typeface="+mn-ea"/>
                <a:cs typeface="+mn-cs"/>
              </a:rPr>
              <a:t>(Cleansing &amp; Transformation)</a:t>
            </a:r>
            <a:endParaRPr lang="en-US" sz="2400">
              <a:solidFill>
                <a:schemeClr val="bg2">
                  <a:lumMod val="50000"/>
                </a:schemeClr>
              </a:solidFill>
            </a:endParaRPr>
          </a:p>
        </p:txBody>
      </p:sp>
      <p:sp>
        <p:nvSpPr>
          <p:cNvPr id="6" name="TextBox 5">
            <a:extLst>
              <a:ext uri="{FF2B5EF4-FFF2-40B4-BE49-F238E27FC236}">
                <a16:creationId xmlns:a16="http://schemas.microsoft.com/office/drawing/2014/main" id="{5FF34DCF-4E92-49B2-0036-E42397E0E9E0}"/>
              </a:ext>
            </a:extLst>
          </p:cNvPr>
          <p:cNvSpPr txBox="1"/>
          <p:nvPr/>
        </p:nvSpPr>
        <p:spPr>
          <a:xfrm>
            <a:off x="7456674" y="2630635"/>
            <a:ext cx="2963708" cy="409984"/>
          </a:xfrm>
          <a:prstGeom prst="rect">
            <a:avLst/>
          </a:prstGeom>
          <a:solidFill>
            <a:schemeClr val="bg1">
              <a:lumMod val="95000"/>
              <a:alpha val="53000"/>
            </a:schemeClr>
          </a:solidFill>
        </p:spPr>
        <p:txBody>
          <a:bodyPr wrap="square" rtlCol="0">
            <a:spAutoFit/>
          </a:bodyPr>
          <a:lstStyle/>
          <a:p>
            <a:pPr algn="ctr" defTabSz="786384">
              <a:spcAft>
                <a:spcPts val="600"/>
              </a:spcAft>
            </a:pPr>
            <a:r>
              <a:rPr lang="en-US" sz="2064" kern="1200">
                <a:solidFill>
                  <a:srgbClr val="595353"/>
                </a:solidFill>
                <a:latin typeface="+mn-lt"/>
                <a:ea typeface="+mn-ea"/>
                <a:cs typeface="+mn-cs"/>
              </a:rPr>
              <a:t>Exploratory</a:t>
            </a:r>
            <a:r>
              <a:rPr lang="en-US" sz="2064" kern="1200">
                <a:solidFill>
                  <a:srgbClr val="555555"/>
                </a:solidFill>
                <a:latin typeface="+mn-lt"/>
                <a:ea typeface="+mn-ea"/>
                <a:cs typeface="+mn-cs"/>
              </a:rPr>
              <a:t> </a:t>
            </a:r>
            <a:r>
              <a:rPr lang="en-US" sz="2064" kern="1200">
                <a:solidFill>
                  <a:srgbClr val="595353"/>
                </a:solidFill>
                <a:latin typeface="+mn-lt"/>
                <a:ea typeface="+mn-ea"/>
                <a:cs typeface="+mn-cs"/>
              </a:rPr>
              <a:t>Data</a:t>
            </a:r>
            <a:r>
              <a:rPr lang="en-US" sz="2064" kern="1200">
                <a:solidFill>
                  <a:srgbClr val="555555"/>
                </a:solidFill>
                <a:latin typeface="+mn-lt"/>
                <a:ea typeface="+mn-ea"/>
                <a:cs typeface="+mn-cs"/>
              </a:rPr>
              <a:t> </a:t>
            </a:r>
            <a:r>
              <a:rPr lang="en-US" sz="2064" kern="1200">
                <a:solidFill>
                  <a:srgbClr val="595353"/>
                </a:solidFill>
                <a:latin typeface="+mn-lt"/>
                <a:ea typeface="+mn-ea"/>
                <a:cs typeface="+mn-cs"/>
              </a:rPr>
              <a:t>Analysis</a:t>
            </a:r>
            <a:endParaRPr lang="en-US" sz="2400">
              <a:solidFill>
                <a:schemeClr val="bg2">
                  <a:lumMod val="50000"/>
                </a:schemeClr>
              </a:solidFill>
            </a:endParaRPr>
          </a:p>
        </p:txBody>
      </p:sp>
      <p:sp>
        <p:nvSpPr>
          <p:cNvPr id="7" name="TextBox 6">
            <a:extLst>
              <a:ext uri="{FF2B5EF4-FFF2-40B4-BE49-F238E27FC236}">
                <a16:creationId xmlns:a16="http://schemas.microsoft.com/office/drawing/2014/main" id="{3CC9307C-8D43-6154-5445-893A62AF6713}"/>
              </a:ext>
            </a:extLst>
          </p:cNvPr>
          <p:cNvSpPr txBox="1"/>
          <p:nvPr/>
        </p:nvSpPr>
        <p:spPr>
          <a:xfrm>
            <a:off x="4091402" y="3869465"/>
            <a:ext cx="3174429" cy="409984"/>
          </a:xfrm>
          <a:prstGeom prst="rect">
            <a:avLst/>
          </a:prstGeom>
          <a:solidFill>
            <a:schemeClr val="bg1">
              <a:lumMod val="95000"/>
              <a:alpha val="53000"/>
            </a:schemeClr>
          </a:solidFill>
        </p:spPr>
        <p:txBody>
          <a:bodyPr wrap="square" rtlCol="0">
            <a:spAutoFit/>
          </a:bodyPr>
          <a:lstStyle/>
          <a:p>
            <a:pPr algn="ctr" defTabSz="786384">
              <a:spcAft>
                <a:spcPts val="600"/>
              </a:spcAft>
            </a:pPr>
            <a:r>
              <a:rPr lang="en-US" sz="2064" kern="1200">
                <a:solidFill>
                  <a:srgbClr val="595353"/>
                </a:solidFill>
                <a:latin typeface="+mn-lt"/>
                <a:ea typeface="+mn-ea"/>
                <a:cs typeface="+mn-cs"/>
              </a:rPr>
              <a:t>Model</a:t>
            </a:r>
            <a:r>
              <a:rPr lang="en-US" sz="2064" kern="1200">
                <a:solidFill>
                  <a:srgbClr val="555555"/>
                </a:solidFill>
                <a:latin typeface="+mn-lt"/>
                <a:ea typeface="+mn-ea"/>
                <a:cs typeface="+mn-cs"/>
              </a:rPr>
              <a:t> </a:t>
            </a:r>
            <a:r>
              <a:rPr lang="en-US" sz="2064" kern="1200">
                <a:solidFill>
                  <a:srgbClr val="595353"/>
                </a:solidFill>
                <a:latin typeface="+mn-lt"/>
                <a:ea typeface="+mn-ea"/>
                <a:cs typeface="+mn-cs"/>
              </a:rPr>
              <a:t>Building</a:t>
            </a:r>
            <a:r>
              <a:rPr lang="en-US" sz="2064" kern="1200">
                <a:solidFill>
                  <a:srgbClr val="555555"/>
                </a:solidFill>
                <a:latin typeface="+mn-lt"/>
                <a:ea typeface="+mn-ea"/>
                <a:cs typeface="+mn-cs"/>
              </a:rPr>
              <a:t> </a:t>
            </a:r>
            <a:r>
              <a:rPr lang="en-US" sz="2064" kern="1200">
                <a:solidFill>
                  <a:srgbClr val="595353"/>
                </a:solidFill>
                <a:latin typeface="+mn-lt"/>
                <a:ea typeface="+mn-ea"/>
                <a:cs typeface="+mn-cs"/>
              </a:rPr>
              <a:t>and</a:t>
            </a:r>
            <a:r>
              <a:rPr lang="en-US" sz="2064" kern="1200">
                <a:solidFill>
                  <a:srgbClr val="555555"/>
                </a:solidFill>
                <a:latin typeface="+mn-lt"/>
                <a:ea typeface="+mn-ea"/>
                <a:cs typeface="+mn-cs"/>
              </a:rPr>
              <a:t> </a:t>
            </a:r>
            <a:r>
              <a:rPr lang="en-US" sz="2064" kern="1200">
                <a:solidFill>
                  <a:srgbClr val="595353"/>
                </a:solidFill>
                <a:latin typeface="+mn-lt"/>
                <a:ea typeface="+mn-ea"/>
                <a:cs typeface="+mn-cs"/>
              </a:rPr>
              <a:t>Training</a:t>
            </a:r>
            <a:endParaRPr lang="en-US" sz="2400">
              <a:solidFill>
                <a:schemeClr val="bg2">
                  <a:lumMod val="50000"/>
                </a:schemeClr>
              </a:solidFill>
            </a:endParaRPr>
          </a:p>
        </p:txBody>
      </p:sp>
      <p:sp>
        <p:nvSpPr>
          <p:cNvPr id="8" name="TextBox 7">
            <a:extLst>
              <a:ext uri="{FF2B5EF4-FFF2-40B4-BE49-F238E27FC236}">
                <a16:creationId xmlns:a16="http://schemas.microsoft.com/office/drawing/2014/main" id="{53D5006D-AA6F-0930-3D84-3190610D4074}"/>
              </a:ext>
            </a:extLst>
          </p:cNvPr>
          <p:cNvSpPr txBox="1"/>
          <p:nvPr/>
        </p:nvSpPr>
        <p:spPr>
          <a:xfrm>
            <a:off x="4637539" y="5052747"/>
            <a:ext cx="2082153" cy="409984"/>
          </a:xfrm>
          <a:prstGeom prst="rect">
            <a:avLst/>
          </a:prstGeom>
          <a:solidFill>
            <a:schemeClr val="bg1">
              <a:lumMod val="95000"/>
              <a:alpha val="53000"/>
            </a:schemeClr>
          </a:solidFill>
        </p:spPr>
        <p:txBody>
          <a:bodyPr wrap="square" rtlCol="0">
            <a:spAutoFit/>
          </a:bodyPr>
          <a:lstStyle/>
          <a:p>
            <a:pPr algn="ctr" defTabSz="786384">
              <a:spcAft>
                <a:spcPts val="600"/>
              </a:spcAft>
            </a:pPr>
            <a:r>
              <a:rPr lang="en-US" sz="2064" kern="1200">
                <a:solidFill>
                  <a:srgbClr val="595353"/>
                </a:solidFill>
                <a:latin typeface="+mn-lt"/>
                <a:ea typeface="+mn-ea"/>
                <a:cs typeface="+mn-cs"/>
              </a:rPr>
              <a:t>Model</a:t>
            </a:r>
            <a:r>
              <a:rPr lang="en-US" sz="2064" kern="1200">
                <a:solidFill>
                  <a:srgbClr val="555555"/>
                </a:solidFill>
                <a:latin typeface="+mn-lt"/>
                <a:ea typeface="+mn-ea"/>
                <a:cs typeface="+mn-cs"/>
              </a:rPr>
              <a:t> </a:t>
            </a:r>
            <a:r>
              <a:rPr lang="en-US" sz="2064" kern="1200">
                <a:solidFill>
                  <a:srgbClr val="595353"/>
                </a:solidFill>
                <a:latin typeface="+mn-lt"/>
                <a:ea typeface="+mn-ea"/>
                <a:cs typeface="+mn-cs"/>
              </a:rPr>
              <a:t>Evaluation</a:t>
            </a:r>
            <a:endParaRPr lang="en-US" sz="2400">
              <a:solidFill>
                <a:schemeClr val="bg2">
                  <a:lumMod val="50000"/>
                </a:schemeClr>
              </a:solidFill>
            </a:endParaRPr>
          </a:p>
        </p:txBody>
      </p:sp>
      <p:cxnSp>
        <p:nvCxnSpPr>
          <p:cNvPr id="10" name="Straight Arrow Connector 9">
            <a:extLst>
              <a:ext uri="{FF2B5EF4-FFF2-40B4-BE49-F238E27FC236}">
                <a16:creationId xmlns:a16="http://schemas.microsoft.com/office/drawing/2014/main" id="{09D0A56B-6787-E841-8BC6-FB185469C040}"/>
              </a:ext>
            </a:extLst>
          </p:cNvPr>
          <p:cNvCxnSpPr>
            <a:cxnSpLocks/>
            <a:stCxn id="2" idx="3"/>
            <a:endCxn id="5" idx="1"/>
          </p:cNvCxnSpPr>
          <p:nvPr/>
        </p:nvCxnSpPr>
        <p:spPr>
          <a:xfrm>
            <a:off x="3070653" y="2829893"/>
            <a:ext cx="493189" cy="494"/>
          </a:xfrm>
          <a:prstGeom prst="straightConnector1">
            <a:avLst/>
          </a:prstGeom>
          <a:ln w="31750">
            <a:solidFill>
              <a:schemeClr val="accent2">
                <a:lumMod val="50000"/>
              </a:schemeClr>
            </a:solidFill>
            <a:tailEnd type="triangle"/>
          </a:ln>
        </p:spPr>
        <p:style>
          <a:lnRef idx="3">
            <a:schemeClr val="accent3"/>
          </a:lnRef>
          <a:fillRef idx="0">
            <a:schemeClr val="accent3"/>
          </a:fillRef>
          <a:effectRef idx="2">
            <a:schemeClr val="accent3"/>
          </a:effectRef>
          <a:fontRef idx="minor">
            <a:schemeClr val="tx1"/>
          </a:fontRef>
        </p:style>
      </p:cxnSp>
      <p:cxnSp>
        <p:nvCxnSpPr>
          <p:cNvPr id="11" name="Straight Arrow Connector 10">
            <a:extLst>
              <a:ext uri="{FF2B5EF4-FFF2-40B4-BE49-F238E27FC236}">
                <a16:creationId xmlns:a16="http://schemas.microsoft.com/office/drawing/2014/main" id="{9692FD96-3447-5C6A-19E0-53574168A091}"/>
              </a:ext>
            </a:extLst>
          </p:cNvPr>
          <p:cNvCxnSpPr>
            <a:cxnSpLocks/>
            <a:stCxn id="5" idx="3"/>
            <a:endCxn id="6" idx="1"/>
          </p:cNvCxnSpPr>
          <p:nvPr/>
        </p:nvCxnSpPr>
        <p:spPr>
          <a:xfrm flipV="1">
            <a:off x="6850251" y="2829893"/>
            <a:ext cx="606422" cy="495"/>
          </a:xfrm>
          <a:prstGeom prst="bentConnector3">
            <a:avLst>
              <a:gd name="adj1" fmla="val 50000"/>
            </a:avLst>
          </a:prstGeom>
          <a:ln w="31750">
            <a:solidFill>
              <a:schemeClr val="accent2">
                <a:lumMod val="50000"/>
              </a:schemeClr>
            </a:solidFill>
            <a:tailEnd type="triangle"/>
          </a:ln>
        </p:spPr>
        <p:style>
          <a:lnRef idx="3">
            <a:schemeClr val="accent3"/>
          </a:lnRef>
          <a:fillRef idx="0">
            <a:schemeClr val="accent3"/>
          </a:fillRef>
          <a:effectRef idx="2">
            <a:schemeClr val="accent3"/>
          </a:effectRef>
          <a:fontRef idx="minor">
            <a:schemeClr val="tx1"/>
          </a:fontRef>
        </p:style>
      </p:cxnSp>
      <p:cxnSp>
        <p:nvCxnSpPr>
          <p:cNvPr id="12" name="Straight Arrow Connector 11">
            <a:extLst>
              <a:ext uri="{FF2B5EF4-FFF2-40B4-BE49-F238E27FC236}">
                <a16:creationId xmlns:a16="http://schemas.microsoft.com/office/drawing/2014/main" id="{C782668F-4282-F4A2-68DF-6FD0512D8257}"/>
              </a:ext>
            </a:extLst>
          </p:cNvPr>
          <p:cNvCxnSpPr>
            <a:cxnSpLocks/>
            <a:stCxn id="6" idx="2"/>
            <a:endCxn id="7" idx="3"/>
          </p:cNvCxnSpPr>
          <p:nvPr/>
        </p:nvCxnSpPr>
        <p:spPr>
          <a:xfrm rot="5400000">
            <a:off x="7582393" y="2712587"/>
            <a:ext cx="1039573" cy="1672697"/>
          </a:xfrm>
          <a:prstGeom prst="bentConnector2">
            <a:avLst/>
          </a:prstGeom>
          <a:ln w="31750">
            <a:solidFill>
              <a:schemeClr val="accent2">
                <a:lumMod val="50000"/>
              </a:schemeClr>
            </a:solidFill>
            <a:tailEnd type="triangle"/>
          </a:ln>
        </p:spPr>
        <p:style>
          <a:lnRef idx="3">
            <a:schemeClr val="accent3"/>
          </a:lnRef>
          <a:fillRef idx="0">
            <a:schemeClr val="accent3"/>
          </a:fillRef>
          <a:effectRef idx="2">
            <a:schemeClr val="accent3"/>
          </a:effectRef>
          <a:fontRef idx="minor">
            <a:schemeClr val="tx1"/>
          </a:fontRef>
        </p:style>
      </p:cxnSp>
      <p:cxnSp>
        <p:nvCxnSpPr>
          <p:cNvPr id="14" name="Straight Arrow Connector 13">
            <a:extLst>
              <a:ext uri="{FF2B5EF4-FFF2-40B4-BE49-F238E27FC236}">
                <a16:creationId xmlns:a16="http://schemas.microsoft.com/office/drawing/2014/main" id="{E2FE035D-B7E1-5072-081A-97700937B48F}"/>
              </a:ext>
            </a:extLst>
          </p:cNvPr>
          <p:cNvCxnSpPr>
            <a:cxnSpLocks/>
            <a:stCxn id="7" idx="2"/>
            <a:endCxn id="8" idx="0"/>
          </p:cNvCxnSpPr>
          <p:nvPr/>
        </p:nvCxnSpPr>
        <p:spPr>
          <a:xfrm>
            <a:off x="5678616" y="4267979"/>
            <a:ext cx="0" cy="784768"/>
          </a:xfrm>
          <a:prstGeom prst="straightConnector1">
            <a:avLst/>
          </a:prstGeom>
          <a:ln w="31750">
            <a:solidFill>
              <a:schemeClr val="accent2">
                <a:lumMod val="50000"/>
              </a:schemeClr>
            </a:solidFill>
            <a:tailEnd type="triangle"/>
          </a:ln>
        </p:spPr>
        <p:style>
          <a:lnRef idx="3">
            <a:schemeClr val="accent3"/>
          </a:lnRef>
          <a:fillRef idx="0">
            <a:schemeClr val="accent3"/>
          </a:fillRef>
          <a:effectRef idx="2">
            <a:schemeClr val="accent3"/>
          </a:effectRef>
          <a:fontRef idx="minor">
            <a:schemeClr val="tx1"/>
          </a:fontRef>
        </p:style>
      </p:cxnSp>
      <p:pic>
        <p:nvPicPr>
          <p:cNvPr id="22" name="Audio 21">
            <a:hlinkClick r:id="" action="ppaction://media"/>
            <a:extLst>
              <a:ext uri="{FF2B5EF4-FFF2-40B4-BE49-F238E27FC236}">
                <a16:creationId xmlns:a16="http://schemas.microsoft.com/office/drawing/2014/main" id="{9A9A8D0B-6AD0-6FCE-40D4-FCF99EB7E25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66166167"/>
      </p:ext>
    </p:extLst>
  </p:cSld>
  <p:clrMapOvr>
    <a:masterClrMapping/>
  </p:clrMapOvr>
  <mc:AlternateContent xmlns:mc="http://schemas.openxmlformats.org/markup-compatibility/2006">
    <mc:Choice xmlns:p14="http://schemas.microsoft.com/office/powerpoint/2010/main" Requires="p14">
      <p:transition spd="slow" p14:dur="2000" advTm="18093"/>
    </mc:Choice>
    <mc:Fallback>
      <p:transition spd="slow" advTm="180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a:xfrm>
            <a:off x="838200" y="365125"/>
            <a:ext cx="10515600" cy="1325563"/>
          </a:xfrm>
        </p:spPr>
        <p:txBody>
          <a:bodyPr>
            <a:normAutofit/>
          </a:bodyPr>
          <a:lstStyle/>
          <a:p>
            <a:r>
              <a:rPr lang="en-US" sz="5400"/>
              <a:t>DATA SOURCE (Collection) </a:t>
            </a:r>
          </a:p>
        </p:txBody>
      </p:sp>
      <p:sp>
        <p:nvSpPr>
          <p:cNvPr id="23"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23BEEE16-9B1F-BCB2-74EB-C8EF803B11A6}"/>
              </a:ext>
            </a:extLst>
          </p:cNvPr>
          <p:cNvSpPr>
            <a:spLocks/>
          </p:cNvSpPr>
          <p:nvPr/>
        </p:nvSpPr>
        <p:spPr>
          <a:xfrm>
            <a:off x="1740486" y="2228087"/>
            <a:ext cx="8126838" cy="3356340"/>
          </a:xfrm>
          <a:prstGeom prst="rect">
            <a:avLst/>
          </a:prstGeom>
          <a:noFill/>
        </p:spPr>
        <p:txBody>
          <a:bodyPr anchor="t" anchorCtr="0">
            <a:noAutofit/>
          </a:bodyPr>
          <a:lstStyle/>
          <a:p>
            <a:pPr defTabSz="704088">
              <a:lnSpc>
                <a:spcPct val="200000"/>
              </a:lnSpc>
              <a:spcBef>
                <a:spcPts val="924"/>
              </a:spcBef>
            </a:pPr>
            <a:r>
              <a:rPr lang="en-US" sz="1848" kern="1200">
                <a:solidFill>
                  <a:srgbClr val="555555"/>
                </a:solidFill>
                <a:latin typeface="+mn-lt"/>
                <a:ea typeface="+mn-ea"/>
                <a:cs typeface="+mn-cs"/>
              </a:rPr>
              <a:t>The dataset used in this project is sourced from Kaggle by</a:t>
            </a:r>
          </a:p>
          <a:p>
            <a:pPr defTabSz="704088">
              <a:lnSpc>
                <a:spcPct val="200000"/>
              </a:lnSpc>
              <a:spcBef>
                <a:spcPts val="924"/>
              </a:spcBef>
            </a:pPr>
            <a:r>
              <a:rPr lang="en-US" sz="1848" kern="1200">
                <a:solidFill>
                  <a:srgbClr val="555555"/>
                </a:solidFill>
                <a:latin typeface="+mn-lt"/>
                <a:ea typeface="+mn-ea"/>
                <a:cs typeface="+mn-cs"/>
              </a:rPr>
              <a:t>Shenoy, K. (2020, August 5)), a public-domain dataset. </a:t>
            </a:r>
          </a:p>
          <a:p>
            <a:pPr defTabSz="704088">
              <a:lnSpc>
                <a:spcPct val="200000"/>
              </a:lnSpc>
              <a:spcBef>
                <a:spcPts val="924"/>
              </a:spcBef>
            </a:pPr>
            <a:r>
              <a:rPr lang="en-US" sz="1848" kern="1200">
                <a:solidFill>
                  <a:srgbClr val="555555"/>
                </a:solidFill>
                <a:latin typeface="+mn-lt"/>
                <a:ea typeface="+mn-ea"/>
                <a:cs typeface="+mn-cs"/>
              </a:rPr>
              <a:t>This dataset contains stimulated credit card data with legitimate and fraudulent credit card transactions from Jan 2019 to Dec 2020. </a:t>
            </a:r>
            <a:endParaRPr lang="en-US" sz="2400">
              <a:solidFill>
                <a:schemeClr val="bg1">
                  <a:lumMod val="95000"/>
                </a:schemeClr>
              </a:solidFill>
            </a:endParaRPr>
          </a:p>
        </p:txBody>
      </p:sp>
      <p:pic>
        <p:nvPicPr>
          <p:cNvPr id="6" name="Audio 5">
            <a:hlinkClick r:id="" action="ppaction://media"/>
            <a:extLst>
              <a:ext uri="{FF2B5EF4-FFF2-40B4-BE49-F238E27FC236}">
                <a16:creationId xmlns:a16="http://schemas.microsoft.com/office/drawing/2014/main" id="{E50A2F48-F5E9-08EB-D68E-6B9B6B13091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708726702"/>
      </p:ext>
    </p:extLst>
  </p:cSld>
  <p:clrMapOvr>
    <a:masterClrMapping/>
  </p:clrMapOvr>
  <mc:AlternateContent xmlns:mc="http://schemas.openxmlformats.org/markup-compatibility/2006">
    <mc:Choice xmlns:p14="http://schemas.microsoft.com/office/powerpoint/2010/main" Requires="p14">
      <p:transition spd="slow" p14:dur="2000" advTm="25643"/>
    </mc:Choice>
    <mc:Fallback>
      <p:transition spd="slow" advTm="25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35DB3719-6FDC-4E5D-891D-FF40B7300F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a:xfrm>
            <a:off x="838200" y="365125"/>
            <a:ext cx="10515600" cy="1325563"/>
          </a:xfrm>
        </p:spPr>
        <p:txBody>
          <a:bodyPr>
            <a:normAutofit/>
          </a:bodyPr>
          <a:lstStyle/>
          <a:p>
            <a:r>
              <a:rPr lang="en-US" sz="5400"/>
              <a:t>DATA PREPARATION </a:t>
            </a:r>
          </a:p>
        </p:txBody>
      </p:sp>
      <p:sp>
        <p:nvSpPr>
          <p:cNvPr id="13" name="sketch line">
            <a:extLst>
              <a:ext uri="{FF2B5EF4-FFF2-40B4-BE49-F238E27FC236}">
                <a16:creationId xmlns:a16="http://schemas.microsoft.com/office/drawing/2014/main" id="{E0CBAC23-2E3F-4A90-BA59-F8299F6A54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1865313"/>
            <a:ext cx="10424160" cy="18288"/>
          </a:xfrm>
          <a:custGeom>
            <a:avLst/>
            <a:gdLst>
              <a:gd name="connsiteX0" fmla="*/ 0 w 10424160"/>
              <a:gd name="connsiteY0" fmla="*/ 0 h 18288"/>
              <a:gd name="connsiteX1" fmla="*/ 903427 w 10424160"/>
              <a:gd name="connsiteY1" fmla="*/ 0 h 18288"/>
              <a:gd name="connsiteX2" fmla="*/ 1389888 w 10424160"/>
              <a:gd name="connsiteY2" fmla="*/ 0 h 18288"/>
              <a:gd name="connsiteX3" fmla="*/ 2189074 w 10424160"/>
              <a:gd name="connsiteY3" fmla="*/ 0 h 18288"/>
              <a:gd name="connsiteX4" fmla="*/ 2675534 w 10424160"/>
              <a:gd name="connsiteY4" fmla="*/ 0 h 18288"/>
              <a:gd name="connsiteX5" fmla="*/ 3370478 w 10424160"/>
              <a:gd name="connsiteY5" fmla="*/ 0 h 18288"/>
              <a:gd name="connsiteX6" fmla="*/ 4169664 w 10424160"/>
              <a:gd name="connsiteY6" fmla="*/ 0 h 18288"/>
              <a:gd name="connsiteX7" fmla="*/ 4551883 w 10424160"/>
              <a:gd name="connsiteY7" fmla="*/ 0 h 18288"/>
              <a:gd name="connsiteX8" fmla="*/ 4934102 w 10424160"/>
              <a:gd name="connsiteY8" fmla="*/ 0 h 18288"/>
              <a:gd name="connsiteX9" fmla="*/ 5837530 w 10424160"/>
              <a:gd name="connsiteY9" fmla="*/ 0 h 18288"/>
              <a:gd name="connsiteX10" fmla="*/ 6532474 w 10424160"/>
              <a:gd name="connsiteY10" fmla="*/ 0 h 18288"/>
              <a:gd name="connsiteX11" fmla="*/ 6914693 w 10424160"/>
              <a:gd name="connsiteY11" fmla="*/ 0 h 18288"/>
              <a:gd name="connsiteX12" fmla="*/ 7609637 w 10424160"/>
              <a:gd name="connsiteY12" fmla="*/ 0 h 18288"/>
              <a:gd name="connsiteX13" fmla="*/ 8513064 w 10424160"/>
              <a:gd name="connsiteY13" fmla="*/ 0 h 18288"/>
              <a:gd name="connsiteX14" fmla="*/ 9103766 w 10424160"/>
              <a:gd name="connsiteY14" fmla="*/ 0 h 18288"/>
              <a:gd name="connsiteX15" fmla="*/ 9694469 w 10424160"/>
              <a:gd name="connsiteY15" fmla="*/ 0 h 18288"/>
              <a:gd name="connsiteX16" fmla="*/ 10424160 w 10424160"/>
              <a:gd name="connsiteY16" fmla="*/ 0 h 18288"/>
              <a:gd name="connsiteX17" fmla="*/ 10424160 w 10424160"/>
              <a:gd name="connsiteY17" fmla="*/ 18288 h 18288"/>
              <a:gd name="connsiteX18" fmla="*/ 9729216 w 10424160"/>
              <a:gd name="connsiteY18" fmla="*/ 18288 h 18288"/>
              <a:gd name="connsiteX19" fmla="*/ 8930030 w 10424160"/>
              <a:gd name="connsiteY19" fmla="*/ 18288 h 18288"/>
              <a:gd name="connsiteX20" fmla="*/ 8130845 w 10424160"/>
              <a:gd name="connsiteY20" fmla="*/ 18288 h 18288"/>
              <a:gd name="connsiteX21" fmla="*/ 7644384 w 10424160"/>
              <a:gd name="connsiteY21" fmla="*/ 18288 h 18288"/>
              <a:gd name="connsiteX22" fmla="*/ 6740957 w 10424160"/>
              <a:gd name="connsiteY22" fmla="*/ 18288 h 18288"/>
              <a:gd name="connsiteX23" fmla="*/ 6046013 w 10424160"/>
              <a:gd name="connsiteY23" fmla="*/ 18288 h 18288"/>
              <a:gd name="connsiteX24" fmla="*/ 5663794 w 10424160"/>
              <a:gd name="connsiteY24" fmla="*/ 18288 h 18288"/>
              <a:gd name="connsiteX25" fmla="*/ 4968850 w 10424160"/>
              <a:gd name="connsiteY25" fmla="*/ 18288 h 18288"/>
              <a:gd name="connsiteX26" fmla="*/ 4378147 w 10424160"/>
              <a:gd name="connsiteY26" fmla="*/ 18288 h 18288"/>
              <a:gd name="connsiteX27" fmla="*/ 3787445 w 10424160"/>
              <a:gd name="connsiteY27" fmla="*/ 18288 h 18288"/>
              <a:gd name="connsiteX28" fmla="*/ 3196742 w 10424160"/>
              <a:gd name="connsiteY28" fmla="*/ 18288 h 18288"/>
              <a:gd name="connsiteX29" fmla="*/ 2606040 w 10424160"/>
              <a:gd name="connsiteY29" fmla="*/ 18288 h 18288"/>
              <a:gd name="connsiteX30" fmla="*/ 1806854 w 10424160"/>
              <a:gd name="connsiteY30" fmla="*/ 18288 h 18288"/>
              <a:gd name="connsiteX31" fmla="*/ 1111910 w 10424160"/>
              <a:gd name="connsiteY31" fmla="*/ 18288 h 18288"/>
              <a:gd name="connsiteX32" fmla="*/ 729691 w 10424160"/>
              <a:gd name="connsiteY32" fmla="*/ 18288 h 18288"/>
              <a:gd name="connsiteX33" fmla="*/ 0 w 10424160"/>
              <a:gd name="connsiteY33" fmla="*/ 18288 h 18288"/>
              <a:gd name="connsiteX34" fmla="*/ 0 w 10424160"/>
              <a:gd name="connsiteY3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10424160" h="18288" fill="none" extrusionOk="0">
                <a:moveTo>
                  <a:pt x="0" y="0"/>
                </a:moveTo>
                <a:cubicBezTo>
                  <a:pt x="251416" y="-3874"/>
                  <a:pt x="479411" y="-20508"/>
                  <a:pt x="903427" y="0"/>
                </a:cubicBezTo>
                <a:cubicBezTo>
                  <a:pt x="1327443" y="20508"/>
                  <a:pt x="1177990" y="-7387"/>
                  <a:pt x="1389888" y="0"/>
                </a:cubicBezTo>
                <a:cubicBezTo>
                  <a:pt x="1601786" y="7387"/>
                  <a:pt x="1928602" y="-6697"/>
                  <a:pt x="2189074" y="0"/>
                </a:cubicBezTo>
                <a:cubicBezTo>
                  <a:pt x="2449546" y="6697"/>
                  <a:pt x="2440085" y="-21144"/>
                  <a:pt x="2675534" y="0"/>
                </a:cubicBezTo>
                <a:cubicBezTo>
                  <a:pt x="2910983" y="21144"/>
                  <a:pt x="3026158" y="-11124"/>
                  <a:pt x="3370478" y="0"/>
                </a:cubicBezTo>
                <a:cubicBezTo>
                  <a:pt x="3714798" y="11124"/>
                  <a:pt x="3864539" y="-10660"/>
                  <a:pt x="4169664" y="0"/>
                </a:cubicBezTo>
                <a:cubicBezTo>
                  <a:pt x="4474789" y="10660"/>
                  <a:pt x="4471218" y="16488"/>
                  <a:pt x="4551883" y="0"/>
                </a:cubicBezTo>
                <a:cubicBezTo>
                  <a:pt x="4632548" y="-16488"/>
                  <a:pt x="4786830" y="7986"/>
                  <a:pt x="4934102" y="0"/>
                </a:cubicBezTo>
                <a:cubicBezTo>
                  <a:pt x="5081374" y="-7986"/>
                  <a:pt x="5575881" y="-33003"/>
                  <a:pt x="5837530" y="0"/>
                </a:cubicBezTo>
                <a:cubicBezTo>
                  <a:pt x="6099179" y="33003"/>
                  <a:pt x="6305895" y="14170"/>
                  <a:pt x="6532474" y="0"/>
                </a:cubicBezTo>
                <a:cubicBezTo>
                  <a:pt x="6759053" y="-14170"/>
                  <a:pt x="6726707" y="16121"/>
                  <a:pt x="6914693" y="0"/>
                </a:cubicBezTo>
                <a:cubicBezTo>
                  <a:pt x="7102679" y="-16121"/>
                  <a:pt x="7397857" y="32594"/>
                  <a:pt x="7609637" y="0"/>
                </a:cubicBezTo>
                <a:cubicBezTo>
                  <a:pt x="7821417" y="-32594"/>
                  <a:pt x="8141235" y="-3745"/>
                  <a:pt x="8513064" y="0"/>
                </a:cubicBezTo>
                <a:cubicBezTo>
                  <a:pt x="8884893" y="3745"/>
                  <a:pt x="8877548" y="3359"/>
                  <a:pt x="9103766" y="0"/>
                </a:cubicBezTo>
                <a:cubicBezTo>
                  <a:pt x="9329984" y="-3359"/>
                  <a:pt x="9545570" y="-17843"/>
                  <a:pt x="9694469" y="0"/>
                </a:cubicBezTo>
                <a:cubicBezTo>
                  <a:pt x="9843368" y="17843"/>
                  <a:pt x="10162477" y="-1217"/>
                  <a:pt x="10424160" y="0"/>
                </a:cubicBezTo>
                <a:cubicBezTo>
                  <a:pt x="10424498" y="7640"/>
                  <a:pt x="10423710" y="11289"/>
                  <a:pt x="10424160" y="18288"/>
                </a:cubicBezTo>
                <a:cubicBezTo>
                  <a:pt x="10184680" y="20716"/>
                  <a:pt x="10034768" y="-9357"/>
                  <a:pt x="9729216" y="18288"/>
                </a:cubicBezTo>
                <a:cubicBezTo>
                  <a:pt x="9423664" y="45933"/>
                  <a:pt x="9309220" y="36372"/>
                  <a:pt x="8930030" y="18288"/>
                </a:cubicBezTo>
                <a:cubicBezTo>
                  <a:pt x="8550840" y="204"/>
                  <a:pt x="8513376" y="34707"/>
                  <a:pt x="8130845" y="18288"/>
                </a:cubicBezTo>
                <a:cubicBezTo>
                  <a:pt x="7748315" y="1869"/>
                  <a:pt x="7864674" y="19659"/>
                  <a:pt x="7644384" y="18288"/>
                </a:cubicBezTo>
                <a:cubicBezTo>
                  <a:pt x="7424094" y="16917"/>
                  <a:pt x="6947001" y="55680"/>
                  <a:pt x="6740957" y="18288"/>
                </a:cubicBezTo>
                <a:cubicBezTo>
                  <a:pt x="6534913" y="-19104"/>
                  <a:pt x="6313809" y="33391"/>
                  <a:pt x="6046013" y="18288"/>
                </a:cubicBezTo>
                <a:cubicBezTo>
                  <a:pt x="5778217" y="3185"/>
                  <a:pt x="5786775" y="1439"/>
                  <a:pt x="5663794" y="18288"/>
                </a:cubicBezTo>
                <a:cubicBezTo>
                  <a:pt x="5540813" y="35137"/>
                  <a:pt x="5204724" y="25434"/>
                  <a:pt x="4968850" y="18288"/>
                </a:cubicBezTo>
                <a:cubicBezTo>
                  <a:pt x="4732976" y="11142"/>
                  <a:pt x="4559928" y="34568"/>
                  <a:pt x="4378147" y="18288"/>
                </a:cubicBezTo>
                <a:cubicBezTo>
                  <a:pt x="4196366" y="2008"/>
                  <a:pt x="3992200" y="35409"/>
                  <a:pt x="3787445" y="18288"/>
                </a:cubicBezTo>
                <a:cubicBezTo>
                  <a:pt x="3582690" y="1167"/>
                  <a:pt x="3488876" y="-7583"/>
                  <a:pt x="3196742" y="18288"/>
                </a:cubicBezTo>
                <a:cubicBezTo>
                  <a:pt x="2904608" y="44159"/>
                  <a:pt x="2729828" y="45906"/>
                  <a:pt x="2606040" y="18288"/>
                </a:cubicBezTo>
                <a:cubicBezTo>
                  <a:pt x="2482252" y="-9330"/>
                  <a:pt x="2000672" y="-5498"/>
                  <a:pt x="1806854" y="18288"/>
                </a:cubicBezTo>
                <a:cubicBezTo>
                  <a:pt x="1613036" y="42074"/>
                  <a:pt x="1310933" y="-4240"/>
                  <a:pt x="1111910" y="18288"/>
                </a:cubicBezTo>
                <a:cubicBezTo>
                  <a:pt x="912887" y="40816"/>
                  <a:pt x="891560" y="1701"/>
                  <a:pt x="729691" y="18288"/>
                </a:cubicBezTo>
                <a:cubicBezTo>
                  <a:pt x="567822" y="34875"/>
                  <a:pt x="203025" y="34462"/>
                  <a:pt x="0" y="18288"/>
                </a:cubicBezTo>
                <a:cubicBezTo>
                  <a:pt x="-82" y="11708"/>
                  <a:pt x="-178" y="8956"/>
                  <a:pt x="0" y="0"/>
                </a:cubicBezTo>
                <a:close/>
              </a:path>
              <a:path w="10424160" h="18288" stroke="0" extrusionOk="0">
                <a:moveTo>
                  <a:pt x="0" y="0"/>
                </a:moveTo>
                <a:cubicBezTo>
                  <a:pt x="119910" y="17195"/>
                  <a:pt x="345032" y="1652"/>
                  <a:pt x="590702" y="0"/>
                </a:cubicBezTo>
                <a:cubicBezTo>
                  <a:pt x="836372" y="-1652"/>
                  <a:pt x="830717" y="-10944"/>
                  <a:pt x="972922" y="0"/>
                </a:cubicBezTo>
                <a:cubicBezTo>
                  <a:pt x="1115127" y="10944"/>
                  <a:pt x="1638708" y="17269"/>
                  <a:pt x="1876349" y="0"/>
                </a:cubicBezTo>
                <a:cubicBezTo>
                  <a:pt x="2113990" y="-17269"/>
                  <a:pt x="2263529" y="27642"/>
                  <a:pt x="2467051" y="0"/>
                </a:cubicBezTo>
                <a:cubicBezTo>
                  <a:pt x="2670573" y="-27642"/>
                  <a:pt x="2867743" y="-1552"/>
                  <a:pt x="3057754" y="0"/>
                </a:cubicBezTo>
                <a:cubicBezTo>
                  <a:pt x="3247765" y="1552"/>
                  <a:pt x="3729099" y="45169"/>
                  <a:pt x="3961181" y="0"/>
                </a:cubicBezTo>
                <a:cubicBezTo>
                  <a:pt x="4193263" y="-45169"/>
                  <a:pt x="4313735" y="4067"/>
                  <a:pt x="4447642" y="0"/>
                </a:cubicBezTo>
                <a:cubicBezTo>
                  <a:pt x="4581549" y="-4067"/>
                  <a:pt x="5123626" y="11867"/>
                  <a:pt x="5351069" y="0"/>
                </a:cubicBezTo>
                <a:cubicBezTo>
                  <a:pt x="5578512" y="-11867"/>
                  <a:pt x="6044105" y="-19983"/>
                  <a:pt x="6254496" y="0"/>
                </a:cubicBezTo>
                <a:cubicBezTo>
                  <a:pt x="6464887" y="19983"/>
                  <a:pt x="6664731" y="4232"/>
                  <a:pt x="6949440" y="0"/>
                </a:cubicBezTo>
                <a:cubicBezTo>
                  <a:pt x="7234149" y="-4232"/>
                  <a:pt x="7497205" y="28731"/>
                  <a:pt x="7852867" y="0"/>
                </a:cubicBezTo>
                <a:cubicBezTo>
                  <a:pt x="8208529" y="-28731"/>
                  <a:pt x="8287556" y="2616"/>
                  <a:pt x="8443570" y="0"/>
                </a:cubicBezTo>
                <a:cubicBezTo>
                  <a:pt x="8599584" y="-2616"/>
                  <a:pt x="8871283" y="-14113"/>
                  <a:pt x="9034272" y="0"/>
                </a:cubicBezTo>
                <a:cubicBezTo>
                  <a:pt x="9197261" y="14113"/>
                  <a:pt x="9604978" y="-35623"/>
                  <a:pt x="9833458" y="0"/>
                </a:cubicBezTo>
                <a:cubicBezTo>
                  <a:pt x="10061938" y="35623"/>
                  <a:pt x="10231944" y="-8194"/>
                  <a:pt x="10424160" y="0"/>
                </a:cubicBezTo>
                <a:cubicBezTo>
                  <a:pt x="10424285" y="4395"/>
                  <a:pt x="10424085" y="9776"/>
                  <a:pt x="10424160" y="18288"/>
                </a:cubicBezTo>
                <a:cubicBezTo>
                  <a:pt x="10058736" y="-5772"/>
                  <a:pt x="9942989" y="-18764"/>
                  <a:pt x="9624974" y="18288"/>
                </a:cubicBezTo>
                <a:cubicBezTo>
                  <a:pt x="9306959" y="55340"/>
                  <a:pt x="9229263" y="24995"/>
                  <a:pt x="8930030" y="18288"/>
                </a:cubicBezTo>
                <a:cubicBezTo>
                  <a:pt x="8630797" y="11581"/>
                  <a:pt x="8647263" y="10931"/>
                  <a:pt x="8547811" y="18288"/>
                </a:cubicBezTo>
                <a:cubicBezTo>
                  <a:pt x="8448359" y="25645"/>
                  <a:pt x="8173221" y="219"/>
                  <a:pt x="8061350" y="18288"/>
                </a:cubicBezTo>
                <a:cubicBezTo>
                  <a:pt x="7949479" y="36357"/>
                  <a:pt x="7437002" y="17516"/>
                  <a:pt x="7157923" y="18288"/>
                </a:cubicBezTo>
                <a:cubicBezTo>
                  <a:pt x="6878844" y="19060"/>
                  <a:pt x="6610241" y="8864"/>
                  <a:pt x="6462979" y="18288"/>
                </a:cubicBezTo>
                <a:cubicBezTo>
                  <a:pt x="6315717" y="27712"/>
                  <a:pt x="6124879" y="4989"/>
                  <a:pt x="5976518" y="18288"/>
                </a:cubicBezTo>
                <a:cubicBezTo>
                  <a:pt x="5828157" y="31587"/>
                  <a:pt x="5566880" y="7112"/>
                  <a:pt x="5281574" y="18288"/>
                </a:cubicBezTo>
                <a:cubicBezTo>
                  <a:pt x="4996268" y="29464"/>
                  <a:pt x="5085614" y="20493"/>
                  <a:pt x="4899355" y="18288"/>
                </a:cubicBezTo>
                <a:cubicBezTo>
                  <a:pt x="4713096" y="16083"/>
                  <a:pt x="4606138" y="34359"/>
                  <a:pt x="4517136" y="18288"/>
                </a:cubicBezTo>
                <a:cubicBezTo>
                  <a:pt x="4428134" y="2217"/>
                  <a:pt x="4125335" y="52414"/>
                  <a:pt x="3822192" y="18288"/>
                </a:cubicBezTo>
                <a:cubicBezTo>
                  <a:pt x="3519049" y="-15838"/>
                  <a:pt x="3453132" y="3859"/>
                  <a:pt x="3335731" y="18288"/>
                </a:cubicBezTo>
                <a:cubicBezTo>
                  <a:pt x="3218330" y="32717"/>
                  <a:pt x="2718749" y="-13936"/>
                  <a:pt x="2536546" y="18288"/>
                </a:cubicBezTo>
                <a:cubicBezTo>
                  <a:pt x="2354343" y="50512"/>
                  <a:pt x="2190669" y="3238"/>
                  <a:pt x="2050085" y="18288"/>
                </a:cubicBezTo>
                <a:cubicBezTo>
                  <a:pt x="1909501" y="33338"/>
                  <a:pt x="1520975" y="3062"/>
                  <a:pt x="1250899" y="18288"/>
                </a:cubicBezTo>
                <a:cubicBezTo>
                  <a:pt x="980823" y="33514"/>
                  <a:pt x="992936" y="28036"/>
                  <a:pt x="868680" y="18288"/>
                </a:cubicBezTo>
                <a:cubicBezTo>
                  <a:pt x="744424" y="8540"/>
                  <a:pt x="230364" y="33365"/>
                  <a:pt x="0" y="18288"/>
                </a:cubicBezTo>
                <a:cubicBezTo>
                  <a:pt x="-504" y="12101"/>
                  <a:pt x="-591" y="771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Content Placeholder 3">
            <a:extLst>
              <a:ext uri="{FF2B5EF4-FFF2-40B4-BE49-F238E27FC236}">
                <a16:creationId xmlns:a16="http://schemas.microsoft.com/office/drawing/2014/main" id="{23BEEE16-9B1F-BCB2-74EB-C8EF803B11A6}"/>
              </a:ext>
            </a:extLst>
          </p:cNvPr>
          <p:cNvSpPr>
            <a:spLocks/>
          </p:cNvSpPr>
          <p:nvPr/>
        </p:nvSpPr>
        <p:spPr>
          <a:xfrm>
            <a:off x="2209792" y="2228087"/>
            <a:ext cx="7251172" cy="3424054"/>
          </a:xfrm>
          <a:prstGeom prst="rect">
            <a:avLst/>
          </a:prstGeom>
          <a:noFill/>
        </p:spPr>
        <p:txBody>
          <a:bodyPr>
            <a:noAutofit/>
          </a:bodyPr>
          <a:lstStyle/>
          <a:p>
            <a:pPr algn="just" defTabSz="621792">
              <a:lnSpc>
                <a:spcPct val="200000"/>
              </a:lnSpc>
              <a:spcBef>
                <a:spcPts val="816"/>
              </a:spcBef>
            </a:pPr>
            <a:r>
              <a:rPr lang="en-US" sz="1632" kern="1200">
                <a:solidFill>
                  <a:srgbClr val="555555"/>
                </a:solidFill>
                <a:latin typeface="+mn-lt"/>
                <a:ea typeface="+mn-ea"/>
                <a:cs typeface="+mn-cs"/>
              </a:rPr>
              <a:t>The following steps were performed to prepare the data for modelling.</a:t>
            </a:r>
          </a:p>
          <a:p>
            <a:pPr algn="just" defTabSz="621792">
              <a:lnSpc>
                <a:spcPct val="200000"/>
              </a:lnSpc>
              <a:spcBef>
                <a:spcPts val="816"/>
              </a:spcBef>
            </a:pPr>
            <a:r>
              <a:rPr lang="en-US" sz="1632" kern="1200">
                <a:solidFill>
                  <a:srgbClr val="555555"/>
                </a:solidFill>
                <a:latin typeface="+mn-lt"/>
                <a:ea typeface="+mn-ea"/>
                <a:cs typeface="+mn-cs"/>
              </a:rPr>
              <a:t>i.	Checked for null rows/columns in the data.</a:t>
            </a:r>
          </a:p>
          <a:p>
            <a:pPr algn="just" defTabSz="621792">
              <a:lnSpc>
                <a:spcPct val="200000"/>
              </a:lnSpc>
              <a:spcBef>
                <a:spcPts val="816"/>
              </a:spcBef>
            </a:pPr>
            <a:r>
              <a:rPr lang="en-US" sz="1632" kern="1200">
                <a:solidFill>
                  <a:srgbClr val="555555"/>
                </a:solidFill>
                <a:latin typeface="+mn-lt"/>
                <a:ea typeface="+mn-ea"/>
                <a:cs typeface="+mn-cs"/>
              </a:rPr>
              <a:t>ii.	Performed check for duplicates. </a:t>
            </a:r>
          </a:p>
          <a:p>
            <a:pPr algn="just" defTabSz="621792">
              <a:lnSpc>
                <a:spcPct val="200000"/>
              </a:lnSpc>
              <a:spcBef>
                <a:spcPts val="816"/>
              </a:spcBef>
            </a:pPr>
            <a:r>
              <a:rPr lang="en-US" sz="1632" kern="1200">
                <a:solidFill>
                  <a:srgbClr val="555555"/>
                </a:solidFill>
                <a:latin typeface="+mn-lt"/>
                <a:ea typeface="+mn-ea"/>
                <a:cs typeface="+mn-cs"/>
              </a:rPr>
              <a:t>iii.	Converted datetime string to a datetime datatype.</a:t>
            </a:r>
          </a:p>
          <a:p>
            <a:pPr algn="just" defTabSz="621792">
              <a:lnSpc>
                <a:spcPct val="200000"/>
              </a:lnSpc>
              <a:spcBef>
                <a:spcPts val="816"/>
              </a:spcBef>
            </a:pPr>
            <a:r>
              <a:rPr lang="en-US" sz="1632" kern="1200">
                <a:solidFill>
                  <a:srgbClr val="555555"/>
                </a:solidFill>
                <a:latin typeface="+mn-lt"/>
                <a:ea typeface="+mn-ea"/>
                <a:cs typeface="+mn-cs"/>
              </a:rPr>
              <a:t>iv.	Added a month column for visualization.</a:t>
            </a:r>
          </a:p>
          <a:p>
            <a:pPr algn="just" defTabSz="621792">
              <a:lnSpc>
                <a:spcPct val="200000"/>
              </a:lnSpc>
              <a:spcBef>
                <a:spcPts val="816"/>
              </a:spcBef>
            </a:pPr>
            <a:r>
              <a:rPr lang="en-US" sz="1632" kern="1200">
                <a:solidFill>
                  <a:srgbClr val="555555"/>
                </a:solidFill>
                <a:latin typeface="+mn-lt"/>
                <a:ea typeface="+mn-ea"/>
                <a:cs typeface="+mn-cs"/>
              </a:rPr>
              <a:t>v.	Dropped columns (‘Unnamed: 0' and 'trans_date_trans_time’)</a:t>
            </a:r>
            <a:endParaRPr lang="en-US" sz="2400">
              <a:solidFill>
                <a:schemeClr val="bg1">
                  <a:lumMod val="95000"/>
                </a:schemeClr>
              </a:solidFill>
            </a:endParaRPr>
          </a:p>
        </p:txBody>
      </p:sp>
      <p:pic>
        <p:nvPicPr>
          <p:cNvPr id="7" name="Audio 6">
            <a:hlinkClick r:id="" action="ppaction://media"/>
            <a:extLst>
              <a:ext uri="{FF2B5EF4-FFF2-40B4-BE49-F238E27FC236}">
                <a16:creationId xmlns:a16="http://schemas.microsoft.com/office/drawing/2014/main" id="{B40BD22F-1A33-A0E8-78C8-AFAF3967568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689103711"/>
      </p:ext>
    </p:extLst>
  </p:cSld>
  <p:clrMapOvr>
    <a:masterClrMapping/>
  </p:clrMapOvr>
  <mc:AlternateContent xmlns:mc="http://schemas.openxmlformats.org/markup-compatibility/2006">
    <mc:Choice xmlns:p14="http://schemas.microsoft.com/office/powerpoint/2010/main" Requires="p14">
      <p:transition spd="slow" p14:dur="2000" advTm="20009"/>
    </mc:Choice>
    <mc:Fallback>
      <p:transition spd="slow" advTm="200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a:xfrm>
            <a:off x="841248" y="334644"/>
            <a:ext cx="10509504" cy="1076914"/>
          </a:xfrm>
        </p:spPr>
        <p:txBody>
          <a:bodyPr anchor="ctr">
            <a:normAutofit/>
          </a:bodyPr>
          <a:lstStyle/>
          <a:p>
            <a:r>
              <a:rPr lang="en-US" sz="4000"/>
              <a:t>EXPLORATORY DATA ANALYSIS</a:t>
            </a:r>
          </a:p>
        </p:txBody>
      </p:sp>
      <p:sp>
        <p:nvSpPr>
          <p:cNvPr id="26" name="Rectangle 25">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Rectangle 27">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 name="Content Placeholder 1" descr="A pie chart with different colored circles&#10;&#10;Description automatically generated">
            <a:extLst>
              <a:ext uri="{FF2B5EF4-FFF2-40B4-BE49-F238E27FC236}">
                <a16:creationId xmlns:a16="http://schemas.microsoft.com/office/drawing/2014/main" id="{789E6DC2-CCA7-376D-4373-D740BC2EFD26}"/>
              </a:ext>
            </a:extLst>
          </p:cNvPr>
          <p:cNvPicPr>
            <a:picLocks noChangeAspect="1"/>
          </p:cNvPicPr>
          <p:nvPr/>
        </p:nvPicPr>
        <p:blipFill>
          <a:blip r:embed="rId5"/>
          <a:stretch>
            <a:fillRect/>
          </a:stretch>
        </p:blipFill>
        <p:spPr>
          <a:xfrm>
            <a:off x="1233822" y="1737360"/>
            <a:ext cx="4987264" cy="2509280"/>
          </a:xfrm>
          <a:prstGeom prst="rect">
            <a:avLst/>
          </a:prstGeom>
        </p:spPr>
      </p:pic>
      <p:pic>
        <p:nvPicPr>
          <p:cNvPr id="5" name="Picture 4" descr="A comparison of a graph&#10;&#10;Description automatically generated with medium confidence">
            <a:extLst>
              <a:ext uri="{FF2B5EF4-FFF2-40B4-BE49-F238E27FC236}">
                <a16:creationId xmlns:a16="http://schemas.microsoft.com/office/drawing/2014/main" id="{764B984D-1ED7-C2BD-56D2-5008B4925477}"/>
              </a:ext>
            </a:extLst>
          </p:cNvPr>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233822" y="4306391"/>
            <a:ext cx="4987264" cy="1740857"/>
          </a:xfrm>
          <a:prstGeom prst="rect">
            <a:avLst/>
          </a:prstGeom>
          <a:noFill/>
          <a:ln>
            <a:noFill/>
          </a:ln>
        </p:spPr>
      </p:pic>
      <p:pic>
        <p:nvPicPr>
          <p:cNvPr id="6" name="Picture 5" descr="A group of blue bars&#10;&#10;Description automatically generated">
            <a:extLst>
              <a:ext uri="{FF2B5EF4-FFF2-40B4-BE49-F238E27FC236}">
                <a16:creationId xmlns:a16="http://schemas.microsoft.com/office/drawing/2014/main" id="{E53F8C57-8207-9C13-F02B-54D70F3C03D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6430213" y="1737360"/>
            <a:ext cx="4379800" cy="4309887"/>
          </a:xfrm>
          <a:prstGeom prst="rect">
            <a:avLst/>
          </a:prstGeom>
          <a:noFill/>
          <a:ln>
            <a:noFill/>
          </a:ln>
        </p:spPr>
      </p:pic>
      <p:pic>
        <p:nvPicPr>
          <p:cNvPr id="18" name="Audio 17">
            <a:hlinkClick r:id="" action="ppaction://media"/>
            <a:extLst>
              <a:ext uri="{FF2B5EF4-FFF2-40B4-BE49-F238E27FC236}">
                <a16:creationId xmlns:a16="http://schemas.microsoft.com/office/drawing/2014/main" id="{2B0135FF-E661-9C07-CF4A-0A39C8D00981}"/>
              </a:ext>
            </a:extLst>
          </p:cNvPr>
          <p:cNvPicPr>
            <a:picLocks noChangeAspect="1"/>
          </p:cNvPicPr>
          <p:nvPr>
            <a:audioFile r:link="rId2"/>
            <p:extLst>
              <p:ext uri="{DAA4B4D4-6D71-4841-9C94-3DE7FCFB9230}">
                <p14:media xmlns:p14="http://schemas.microsoft.com/office/powerpoint/2010/main" r:embed="rId1"/>
              </p:ext>
            </p:extLst>
          </p:nvPr>
        </p:nvPicPr>
        <p:blipFill>
          <a:blip r:embed="rId8"/>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776241949"/>
      </p:ext>
    </p:extLst>
  </p:cSld>
  <p:clrMapOvr>
    <a:masterClrMapping/>
  </p:clrMapOvr>
  <mc:AlternateContent xmlns:mc="http://schemas.openxmlformats.org/markup-compatibility/2006">
    <mc:Choice xmlns:p14="http://schemas.microsoft.com/office/powerpoint/2010/main" Requires="p14">
      <p:transition spd="slow" p14:dur="2000" advTm="32625"/>
    </mc:Choice>
    <mc:Fallback>
      <p:transition spd="slow" advTm="326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extLst>
    <p:ext uri="{3A86A75C-4F4B-4683-9AE1-C65F6400EC91}">
      <p14:laserTraceLst xmlns:p14="http://schemas.microsoft.com/office/powerpoint/2010/main">
        <p14:tracePtLst>
          <p14:tracePt t="9528" x="3438525" y="6732588"/>
          <p14:tracePt t="9529" x="3522663" y="6664325"/>
          <p14:tracePt t="9536" x="3625850" y="6578600"/>
          <p14:tracePt t="9552" x="3795713" y="6408738"/>
          <p14:tracePt t="9569" x="3973513" y="6180138"/>
          <p14:tracePt t="9587" x="4160838" y="5873750"/>
          <p14:tracePt t="9602" x="4240213" y="5697538"/>
          <p14:tracePt t="9619" x="4359275" y="5492750"/>
          <p14:tracePt t="9622" x="4411663" y="5367338"/>
          <p14:tracePt t="9636" x="4513263" y="5167313"/>
          <p14:tracePt t="9652" x="4576763" y="4968875"/>
          <p14:tracePt t="9670" x="4678363" y="4792663"/>
          <p14:tracePt t="9672" x="4729163" y="4667250"/>
          <p14:tracePt t="9685" x="4792663" y="4587875"/>
          <p14:tracePt t="9686" x="4843463" y="4484688"/>
          <p14:tracePt t="9702" x="4962525" y="4302125"/>
          <p14:tracePt t="9719" x="5043488" y="4103688"/>
          <p14:tracePt t="9721" x="5076825" y="4006850"/>
          <p14:tracePt t="9736" x="5156200" y="3824288"/>
          <p14:tracePt t="9752" x="5168900" y="3751263"/>
          <p14:tracePt t="9769" x="5168900" y="3648075"/>
          <p14:tracePt t="9770" x="5168900" y="3614738"/>
          <p14:tracePt t="9785" x="5162550" y="3562350"/>
          <p14:tracePt t="9786" x="5151438" y="3505200"/>
          <p14:tracePt t="9802" x="5059363" y="3375025"/>
          <p14:tracePt t="9818" x="4935538" y="3209925"/>
          <p14:tracePt t="9836" x="4746625" y="3044825"/>
          <p14:tracePt t="9852" x="4621213" y="2919413"/>
          <p14:tracePt t="9869" x="4537075" y="2800350"/>
          <p14:tracePt t="9869" x="4468813" y="2697163"/>
          <p14:tracePt t="9886" x="4405313" y="2520950"/>
          <p14:tracePt t="9902" x="4348163" y="2384425"/>
          <p14:tracePt t="9920" x="4257675" y="2276475"/>
          <p14:tracePt t="9938" x="4235450" y="2230438"/>
          <p14:tracePt t="9941" x="4222750" y="2208213"/>
          <p14:tracePt t="9951" x="4194175" y="2197100"/>
          <p14:tracePt t="9969" x="4125913" y="2173288"/>
          <p14:tracePt t="9985" x="4057650" y="2173288"/>
          <p14:tracePt t="10002" x="3984625" y="2173288"/>
          <p14:tracePt t="10005" x="3933825" y="2173288"/>
          <p14:tracePt t="10018" x="3892550" y="2173288"/>
          <p14:tracePt t="10036" x="3722688" y="2173288"/>
          <p14:tracePt t="10052" x="3579813" y="2173288"/>
          <p14:tracePt t="10056" x="3489325" y="2173288"/>
          <p14:tracePt t="10069" x="3317875" y="2185988"/>
          <p14:tracePt t="10086" x="3198813" y="2185988"/>
          <p14:tracePt t="10089" x="3148013" y="2197100"/>
          <p14:tracePt t="10101" x="3079750" y="2197100"/>
          <p14:tracePt t="10118" x="2925763" y="2243138"/>
          <p14:tracePt t="10136" x="2738438" y="2316163"/>
          <p14:tracePt t="10140" x="2681288" y="2344738"/>
          <p14:tracePt t="10154" x="2520950" y="2435225"/>
          <p14:tracePt t="10169" x="2362200" y="2646363"/>
          <p14:tracePt t="10186" x="2271713" y="2782888"/>
          <p14:tracePt t="10202" x="2122488" y="2965450"/>
          <p14:tracePt t="10218" x="2025650" y="3106738"/>
          <p14:tracePt t="10235" x="1957388" y="3324225"/>
          <p14:tracePt t="10253" x="1884363" y="3551238"/>
          <p14:tracePt t="10269" x="1860550" y="3614738"/>
          <p14:tracePt t="10286" x="1844675" y="3705225"/>
          <p14:tracePt t="10289" x="1844675" y="3738563"/>
          <p14:tracePt t="10303" x="1844675" y="3762375"/>
          <p14:tracePt t="10304" x="1844675" y="3795713"/>
          <p14:tracePt t="10319" x="1849438" y="3830638"/>
          <p14:tracePt t="10336" x="1873250" y="3916363"/>
          <p14:tracePt t="10339" x="1912938" y="3938588"/>
          <p14:tracePt t="10352" x="1963738" y="4017963"/>
          <p14:tracePt t="10370" x="2014538" y="4108450"/>
          <p14:tracePt t="10386" x="2111375" y="4189413"/>
          <p14:tracePt t="10388" x="2190750" y="4240213"/>
          <p14:tracePt t="10403" x="2344738" y="4286250"/>
          <p14:tracePt t="10419" x="2555875" y="4297363"/>
          <p14:tracePt t="10437" x="2908300" y="4348163"/>
          <p14:tracePt t="10452" x="3073400" y="4348163"/>
          <p14:tracePt t="10469" x="3255963" y="4337050"/>
          <p14:tracePt t="10486" x="3676650" y="4268788"/>
          <p14:tracePt t="10502" x="3733800" y="4240213"/>
          <p14:tracePt t="10504" x="3830638" y="4205288"/>
          <p14:tracePt t="10520" x="3898900" y="4176713"/>
          <p14:tracePt t="10522" x="4029075" y="4092575"/>
          <p14:tracePt t="10535" x="4103688" y="4064000"/>
          <p14:tracePt t="10537" x="4143375" y="4040188"/>
          <p14:tracePt t="10552" x="4257675" y="3949700"/>
          <p14:tracePt t="10569" x="4308475" y="3870325"/>
          <p14:tracePt t="10572" x="4337050" y="3848100"/>
          <p14:tracePt t="10586" x="4383088" y="3802063"/>
          <p14:tracePt t="10602" x="4422775" y="3738563"/>
          <p14:tracePt t="10619" x="4440238" y="3705225"/>
          <p14:tracePt t="10621" x="4451350" y="3683000"/>
          <p14:tracePt t="10636" x="4484688" y="3648075"/>
          <p14:tracePt t="10671" x="4537075" y="3449638"/>
          <p14:tracePt t="10686" x="4524375" y="3324225"/>
          <p14:tracePt t="10703" x="4473575" y="3216275"/>
          <p14:tracePt t="10720" x="4354513" y="3124200"/>
          <p14:tracePt t="10736" x="4189413" y="3051175"/>
          <p14:tracePt t="10753" x="4057650" y="3005138"/>
          <p14:tracePt t="10769" x="3905250" y="2936875"/>
          <p14:tracePt t="10786" x="3762375" y="2897188"/>
          <p14:tracePt t="10802" x="3654425" y="2868613"/>
          <p14:tracePt t="10805" x="3579813" y="2857500"/>
          <p14:tracePt t="10820" x="3506788" y="2840038"/>
          <p14:tracePt t="10836" x="3421063" y="2840038"/>
          <p14:tracePt t="10853" x="3328988" y="2851150"/>
          <p14:tracePt t="10855" x="3295650" y="2862263"/>
          <p14:tracePt t="10870" x="3221038" y="2886075"/>
          <p14:tracePt t="10886" x="3124200" y="2954338"/>
          <p14:tracePt t="10903" x="3011488" y="3009900"/>
          <p14:tracePt t="10904" x="2930525" y="3062288"/>
          <p14:tracePt t="10920" x="2789238" y="3187700"/>
          <p14:tracePt t="10936" x="2652713" y="3392488"/>
          <p14:tracePt t="10953" x="2555875" y="3533775"/>
          <p14:tracePt t="10955" x="2544763" y="3586163"/>
          <p14:tracePt t="10969" x="2533650" y="3608388"/>
          <p14:tracePt t="10970" x="2520950" y="3648075"/>
          <p14:tracePt t="10986" x="2520950" y="3676650"/>
          <p14:tracePt t="10990" x="2520950" y="3687763"/>
          <p14:tracePt t="11002" x="2520950" y="3709988"/>
          <p14:tracePt t="11003" x="2520950" y="3727450"/>
          <p14:tracePt t="11019" x="2520950" y="3751263"/>
          <p14:tracePt t="11036" x="2555875" y="3778250"/>
          <p14:tracePt t="11053" x="2686050" y="3848100"/>
          <p14:tracePt t="11069" x="2811463" y="3887788"/>
          <p14:tracePt t="11086" x="2930525" y="3927475"/>
          <p14:tracePt t="11103" x="3051175" y="4000500"/>
          <p14:tracePt t="11119" x="3108325" y="4024313"/>
          <p14:tracePt t="11135" x="3170238" y="4052888"/>
          <p14:tracePt t="11152" x="3249613" y="4052888"/>
          <p14:tracePt t="11169" x="3284538" y="4052888"/>
          <p14:tracePt t="11186" x="3324225" y="4046538"/>
          <p14:tracePt t="11188" x="3363913" y="4029075"/>
          <p14:tracePt t="11203" x="3386138" y="4017963"/>
          <p14:tracePt t="11203" x="3409950" y="3995738"/>
          <p14:tracePt t="11219" x="3443288" y="3971925"/>
          <p14:tracePt t="11236" x="3478213" y="3927475"/>
          <p14:tracePt t="11237" x="3500438" y="3916363"/>
          <p14:tracePt t="11253" x="3535363" y="3892550"/>
          <p14:tracePt t="11269" x="3551238" y="3875088"/>
          <p14:tracePt t="11287" x="3586163" y="3852863"/>
          <p14:tracePt t="11791" x="3579813" y="3852863"/>
          <p14:tracePt t="11798" x="3568700" y="3852863"/>
          <p14:tracePt t="11806" x="3551238" y="3852863"/>
          <p14:tracePt t="11819" x="3529013" y="3852863"/>
          <p14:tracePt t="11836" x="3511550" y="3852863"/>
          <p14:tracePt t="11840" x="3500438" y="3852863"/>
          <p14:tracePt t="11851" x="3489325" y="3852863"/>
          <p14:tracePt t="11869" x="3449638" y="3852863"/>
          <p14:tracePt t="11886" x="3432175" y="3852863"/>
          <p14:tracePt t="11889" x="3421063" y="3852863"/>
          <p14:tracePt t="11902" x="3421063" y="3859213"/>
          <p14:tracePt t="11903" x="3409950" y="3859213"/>
          <p14:tracePt t="11926" x="3403600" y="3859213"/>
          <p14:tracePt t="12046" x="3414713" y="3859213"/>
          <p14:tracePt t="12052" x="3425825" y="3859213"/>
          <p14:tracePt t="12059" x="3449638" y="3852863"/>
          <p14:tracePt t="12068" x="3500438" y="3841750"/>
          <p14:tracePt t="12086" x="3546475" y="3819525"/>
          <p14:tracePt t="12089" x="3597275" y="3819525"/>
          <p14:tracePt t="12102" x="3643313" y="3806825"/>
          <p14:tracePt t="12119" x="3665538" y="3806825"/>
          <p14:tracePt t="12138" x="3683000" y="3806825"/>
          <p14:tracePt t="12288" x="3676650" y="3806825"/>
          <p14:tracePt t="12308" x="3671888" y="3806825"/>
          <p14:tracePt t="12322" x="3659188" y="3806825"/>
          <p14:tracePt t="12336" x="3648075" y="3806825"/>
          <p14:tracePt t="12343" x="3636963" y="3806825"/>
          <p14:tracePt t="12415" x="3632200" y="3806825"/>
          <p14:tracePt t="12528" x="3632200" y="3819525"/>
          <p14:tracePt t="12556" x="3632200" y="3830638"/>
          <p14:tracePt t="12592" x="3619500" y="3830638"/>
          <p14:tracePt t="12599" x="3608388" y="3830638"/>
          <p14:tracePt t="12605" x="3590925" y="3830638"/>
          <p14:tracePt t="12620" x="3529013" y="3830638"/>
          <p14:tracePt t="12636" x="3443288" y="3806825"/>
          <p14:tracePt t="12653" x="3335338" y="3784600"/>
          <p14:tracePt t="12656" x="3260725" y="3767138"/>
          <p14:tracePt t="12670" x="3073400" y="3751263"/>
          <p14:tracePt t="12686" x="2925763" y="3705225"/>
          <p14:tracePt t="12703" x="2811463" y="3676650"/>
          <p14:tracePt t="12704" x="2760663" y="3665538"/>
          <p14:tracePt t="12720" x="2714625" y="3641725"/>
          <p14:tracePt t="12737" x="2681288" y="3619500"/>
          <p14:tracePt t="12754" x="2646363" y="3573463"/>
          <p14:tracePt t="12768" x="2646363" y="3568700"/>
          <p14:tracePt t="12787" x="2646363" y="3544888"/>
          <p14:tracePt t="12803" x="2657475" y="3533775"/>
          <p14:tracePt t="12819" x="2681288" y="3533775"/>
          <p14:tracePt t="12836" x="2697163" y="3529013"/>
          <p14:tracePt t="12839" x="2709863" y="3517900"/>
          <p14:tracePt t="12853" x="2725738" y="3505200"/>
          <p14:tracePt t="12869" x="2738438" y="3471863"/>
          <p14:tracePt t="12885" x="2767013" y="3414713"/>
          <p14:tracePt t="12903" x="2767013" y="3289300"/>
          <p14:tracePt t="12920" x="2732088" y="3227388"/>
          <p14:tracePt t="12936" x="2720975" y="3181350"/>
          <p14:tracePt t="12939" x="2720975" y="3175000"/>
          <p14:tracePt t="12953" x="2720975" y="3163888"/>
          <p14:tracePt t="12954" x="2720975" y="3152775"/>
          <p14:tracePt t="12970" x="2720975" y="3130550"/>
          <p14:tracePt t="13004" x="2725738" y="3130550"/>
          <p14:tracePt t="13010" x="2738438" y="3130550"/>
          <p14:tracePt t="13020" x="2754313" y="3130550"/>
          <p14:tracePt t="13024" x="2767013" y="3130550"/>
          <p14:tracePt t="13036" x="2778125" y="3148013"/>
          <p14:tracePt t="13038" x="2800350" y="3159125"/>
          <p14:tracePt t="13053" x="2811463" y="3170238"/>
          <p14:tracePt t="13055" x="2817813" y="3181350"/>
          <p14:tracePt t="13070" x="2840038" y="3198813"/>
          <p14:tracePt t="13087" x="2840038" y="3227388"/>
          <p14:tracePt t="13165" x="2835275" y="3216275"/>
          <p14:tracePt t="13171" x="2822575" y="3216275"/>
          <p14:tracePt t="13186" x="2817813" y="3203575"/>
          <p14:tracePt t="13203" x="2806700" y="3203575"/>
          <p14:tracePt t="13220" x="2794000" y="3192463"/>
          <p14:tracePt t="13399" x="2794000" y="3198813"/>
          <p14:tracePt t="13413" x="2794000" y="3209925"/>
          <p14:tracePt t="13419" x="2794000" y="3221038"/>
          <p14:tracePt t="13435" x="2800350" y="3260725"/>
          <p14:tracePt t="13453" x="2822575" y="3324225"/>
          <p14:tracePt t="13455" x="2851150" y="3375025"/>
          <p14:tracePt t="13470" x="2890838" y="3454400"/>
          <p14:tracePt t="13486" x="2943225" y="3533775"/>
          <p14:tracePt t="13502" x="2976563" y="3579813"/>
          <p14:tracePt t="13520" x="3068638" y="3654425"/>
          <p14:tracePt t="13536" x="3095625" y="3676650"/>
          <p14:tracePt t="13553" x="3130550" y="3687763"/>
          <p14:tracePt t="13555" x="3141663" y="3687763"/>
          <p14:tracePt t="13584" x="3148013" y="3687763"/>
          <p14:tracePt t="13676" x="3159125" y="3687763"/>
          <p14:tracePt t="13681" x="3170238" y="3687763"/>
          <p14:tracePt t="13696" x="3176588" y="3694113"/>
          <p14:tracePt t="13702" x="3187700" y="3694113"/>
          <p14:tracePt t="13719" x="3198813" y="3694113"/>
          <p14:tracePt t="13736" x="3216275" y="3705225"/>
          <p14:tracePt t="13753" x="3244850" y="3716338"/>
          <p14:tracePt t="13769" x="3255963" y="3716338"/>
          <p14:tracePt t="13803" x="3267075" y="3716338"/>
          <p14:tracePt t="13853" x="3267075" y="3709988"/>
          <p14:tracePt t="13860" x="3267075" y="3698875"/>
          <p14:tracePt t="13881" x="3267075" y="3694113"/>
          <p14:tracePt t="13917" x="3273425" y="3694113"/>
          <p14:tracePt t="13923" x="3284538" y="3694113"/>
          <p14:tracePt t="13937" x="3313113" y="3694113"/>
          <p14:tracePt t="13952" x="3346450" y="3694113"/>
          <p14:tracePt t="13970" x="3386138" y="3694113"/>
          <p14:tracePt t="13988" x="3494088" y="3694113"/>
          <p14:tracePt t="14003" x="3557588" y="3694113"/>
          <p14:tracePt t="14019" x="3625850" y="3683000"/>
          <p14:tracePt t="14037" x="3683000" y="3683000"/>
          <p14:tracePt t="14058" x="3694113" y="3683000"/>
          <p14:tracePt t="14069" x="3694113" y="3670300"/>
          <p14:tracePt t="14087" x="3700463" y="3630613"/>
          <p14:tracePt t="14104" x="3700463" y="3614738"/>
          <p14:tracePt t="14107" x="3700463" y="3602038"/>
          <p14:tracePt t="14119" x="3700463" y="3579813"/>
          <p14:tracePt t="14120" x="3700463" y="3573463"/>
          <p14:tracePt t="14136" x="3700463" y="3562350"/>
          <p14:tracePt t="14179" x="3711575" y="3562350"/>
          <p14:tracePt t="14193" x="3722688" y="3562350"/>
          <p14:tracePt t="14199" x="3727450" y="3568700"/>
          <p14:tracePt t="14206" x="3762375" y="3579813"/>
          <p14:tracePt t="14221" x="3795713" y="3586163"/>
          <p14:tracePt t="14236" x="3824288" y="3586163"/>
          <p14:tracePt t="14252" x="3852863" y="3586163"/>
          <p14:tracePt t="14270" x="3876675" y="3586163"/>
          <p14:tracePt t="14286" x="3887788" y="3568700"/>
          <p14:tracePt t="14303" x="3898900" y="3511550"/>
          <p14:tracePt t="14305" x="3898900" y="3460750"/>
          <p14:tracePt t="14320" x="3898900" y="3414713"/>
          <p14:tracePt t="14336" x="3881438" y="3368675"/>
          <p14:tracePt t="14354" x="3881438" y="3357563"/>
          <p14:tracePt t="14413" x="3887788" y="3363913"/>
          <p14:tracePt t="14420" x="3892550" y="3375025"/>
          <p14:tracePt t="14426" x="3892550" y="3381375"/>
          <p14:tracePt t="14436" x="3905250" y="3403600"/>
          <p14:tracePt t="14454" x="3916363" y="3403600"/>
          <p14:tracePt t="14470" x="3916363" y="3414713"/>
          <p14:tracePt t="14611" x="3916363" y="3425825"/>
          <p14:tracePt t="15689" x="3916363" y="3443288"/>
          <p14:tracePt t="15694" x="3916363" y="3482975"/>
          <p14:tracePt t="15702" x="3916363" y="3517900"/>
          <p14:tracePt t="15720" x="3910013" y="3590925"/>
          <p14:tracePt t="15722" x="3910013" y="3630613"/>
          <p14:tracePt t="15737" x="3892550" y="3733800"/>
          <p14:tracePt t="15753" x="3892550" y="3835400"/>
          <p14:tracePt t="15770" x="3892550" y="3927475"/>
          <p14:tracePt t="15773" x="3905250" y="4011613"/>
          <p14:tracePt t="15786" x="3921125" y="4132263"/>
          <p14:tracePt t="15803" x="3933825" y="4302125"/>
          <p14:tracePt t="15820" x="3949700" y="4491038"/>
          <p14:tracePt t="15822" x="3967163" y="4581525"/>
          <p14:tracePt t="15837" x="3984625" y="4792663"/>
          <p14:tracePt t="15854" x="4017963" y="5008563"/>
          <p14:tracePt t="15857" x="4035425" y="5122863"/>
          <p14:tracePt t="15869" x="4052888" y="5310188"/>
          <p14:tracePt t="15887" x="4086225" y="5521325"/>
          <p14:tracePt t="15890" x="4103688" y="5680075"/>
          <p14:tracePt t="15903" x="4149725" y="5878513"/>
          <p14:tracePt t="15921" x="4251325" y="6151563"/>
          <p14:tracePt t="15936" x="4308475" y="6305550"/>
          <p14:tracePt t="15952" x="4405313" y="6465888"/>
          <p14:tracePt t="15972" x="4587875" y="6635750"/>
          <p14:tracePt t="15986" x="4667250" y="6699250"/>
          <p14:tracePt t="16003" x="4781550" y="6772275"/>
          <p14:tracePt t="16005" x="4849813" y="6800850"/>
          <p14:tracePt t="16211" x="5908675" y="6818313"/>
          <p14:tracePt t="16220" x="5884863" y="6778625"/>
          <p14:tracePt t="16237" x="5834063" y="6704013"/>
          <p14:tracePt t="16240" x="5772150" y="6630988"/>
          <p14:tracePt t="16252" x="5743575" y="6573838"/>
          <p14:tracePt t="16269" x="5697538" y="6453188"/>
          <p14:tracePt t="16287" x="5657850" y="6391275"/>
          <p14:tracePt t="16304" x="5622925" y="6311900"/>
          <p14:tracePt t="16319" x="5600700" y="6288088"/>
          <p14:tracePt t="16336" x="5600700" y="6261100"/>
          <p14:tracePt t="16340" x="5594350" y="6261100"/>
          <p14:tracePt t="16353" x="5594350" y="6248400"/>
          <p14:tracePt t="16369" x="5561013" y="6248400"/>
          <p14:tracePt t="16386" x="5543550" y="6248400"/>
          <p14:tracePt t="16403" x="5521325" y="6248400"/>
          <p14:tracePt t="16406" x="5514975" y="6248400"/>
          <p14:tracePt t="16420" x="5503863" y="6248400"/>
          <p14:tracePt t="16438" x="5464175" y="6237288"/>
          <p14:tracePt t="16454" x="5441950" y="6237288"/>
          <p14:tracePt t="16470" x="5424488" y="6237288"/>
          <p14:tracePt t="16486" x="5407025" y="6237288"/>
          <p14:tracePt t="16504" x="5395913" y="6237288"/>
          <p14:tracePt t="17297" x="5384800" y="6232525"/>
          <p14:tracePt t="17305" x="5367338" y="6232525"/>
          <p14:tracePt t="17320" x="5345113" y="6232525"/>
          <p14:tracePt t="17336" x="5334000" y="6219825"/>
          <p14:tracePt t="17410" x="5327650" y="6219825"/>
          <p14:tracePt t="19394" x="5305425" y="6219825"/>
          <p14:tracePt t="19401" x="5281613" y="6208713"/>
          <p14:tracePt t="19408" x="5259388" y="6197600"/>
          <p14:tracePt t="19420" x="5237163" y="6197600"/>
          <p14:tracePt t="19421" x="5202238" y="6186488"/>
          <p14:tracePt t="19436" x="5151438" y="6164263"/>
          <p14:tracePt t="19453" x="5094288" y="6146800"/>
          <p14:tracePt t="19472" x="5008563" y="6124575"/>
          <p14:tracePt t="19487" x="4975225" y="6100763"/>
          <p14:tracePt t="19490" x="4935538" y="6089650"/>
          <p14:tracePt t="19503" x="4889500" y="6072188"/>
          <p14:tracePt t="19521" x="4792663" y="6038850"/>
          <p14:tracePt t="19536" x="4718050" y="6027738"/>
          <p14:tracePt t="19553" x="4656138" y="6027738"/>
          <p14:tracePt t="19571" x="4576763" y="6003925"/>
          <p14:tracePt t="19587" x="4541838" y="6003925"/>
          <p14:tracePt t="19604" x="4502150" y="6003925"/>
          <p14:tracePt t="19607" x="4491038" y="6003925"/>
          <p14:tracePt t="19620" x="4473575" y="6003925"/>
          <p14:tracePt t="19637" x="4451350" y="6003925"/>
          <p14:tracePt t="19654" x="4445000" y="6003925"/>
          <p14:tracePt t="19656" x="4433888" y="6003925"/>
          <p14:tracePt t="19727" x="4433888" y="6015038"/>
          <p14:tracePt t="20017" x="4445000" y="6015038"/>
          <p14:tracePt t="20024" x="4456113" y="6015038"/>
          <p14:tracePt t="20039" x="4484688" y="6015038"/>
          <p14:tracePt t="20053" x="4508500" y="6015038"/>
          <p14:tracePt t="20071" x="4537075" y="6015038"/>
          <p14:tracePt t="20088" x="4548188" y="6027738"/>
          <p14:tracePt t="20103" x="4559300" y="6027738"/>
          <p14:tracePt t="21095" x="4565650" y="6027738"/>
          <p14:tracePt t="21109" x="4576763" y="6027738"/>
          <p14:tracePt t="21137" x="4587875" y="6027738"/>
          <p14:tracePt t="21165" x="4592638" y="6027738"/>
          <p14:tracePt t="21180" x="4605338" y="6027738"/>
          <p14:tracePt t="21188" x="4627563" y="6027738"/>
          <p14:tracePt t="21204" x="4645025" y="6027738"/>
          <p14:tracePt t="21221" x="4667250" y="6027738"/>
          <p14:tracePt t="21224" x="4684713" y="6027738"/>
          <p14:tracePt t="21235" x="4706938" y="6027738"/>
          <p14:tracePt t="21254" x="4775200" y="6021388"/>
          <p14:tracePt t="21256" x="4799013" y="6021388"/>
          <p14:tracePt t="21270" x="4821238" y="6021388"/>
          <p14:tracePt t="21271" x="4854575" y="6021388"/>
          <p14:tracePt t="21287" x="4889500" y="6021388"/>
          <p14:tracePt t="21303" x="4906963" y="6021388"/>
          <p14:tracePt t="21321" x="4946650" y="6043613"/>
          <p14:tracePt t="21337" x="4957763" y="6043613"/>
          <p14:tracePt t="21428" x="4957763" y="6056313"/>
          <p14:tracePt t="21484" x="4968875" y="6056313"/>
          <p14:tracePt t="22003" x="4951413" y="6056313"/>
          <p14:tracePt t="22008" x="4900613" y="6067425"/>
          <p14:tracePt t="22020" x="4860925" y="6083300"/>
          <p14:tracePt t="22023" x="4770438" y="6111875"/>
          <p14:tracePt t="22037" x="4621213" y="6157913"/>
          <p14:tracePt t="22053" x="4530725" y="6197600"/>
          <p14:tracePt t="22070" x="4456113" y="6197600"/>
          <p14:tracePt t="22073" x="4433888" y="6197600"/>
          <p14:tracePt t="22087" x="4405313" y="6197600"/>
          <p14:tracePt t="22104" x="4371975" y="6197600"/>
          <p14:tracePt t="22121" x="4343400" y="6180138"/>
          <p14:tracePt t="22136" x="4332288" y="6180138"/>
          <p14:tracePt t="22154" x="4314825" y="6164263"/>
          <p14:tracePt t="22157" x="4303713" y="6164263"/>
          <p14:tracePt t="22170" x="4286250" y="6164263"/>
          <p14:tracePt t="22186" x="4262438" y="6151563"/>
          <p14:tracePt t="22204" x="4246563" y="6151563"/>
          <p14:tracePt t="22207" x="4235450" y="6151563"/>
          <p14:tracePt t="22220" x="4222750" y="6140450"/>
          <p14:tracePt t="22237" x="4206875" y="6140450"/>
          <p14:tracePt t="22254" x="4178300" y="6140450"/>
          <p14:tracePt t="22257" x="4167188" y="6140450"/>
          <p14:tracePt t="22271" x="4143375" y="6140450"/>
          <p14:tracePt t="22287" x="4114800" y="6140450"/>
          <p14:tracePt t="22304" x="4057650" y="6140450"/>
          <p14:tracePt t="22321" x="4017963" y="6140450"/>
          <p14:tracePt t="22337" x="4002088" y="6140450"/>
          <p14:tracePt t="22354" x="3973513" y="6140450"/>
          <p14:tracePt t="22462" x="4006850" y="6140450"/>
          <p14:tracePt t="22469" x="4029075" y="6140450"/>
          <p14:tracePt t="22476" x="4052888" y="6140450"/>
          <p14:tracePt t="22486" x="4086225" y="6140450"/>
          <p14:tracePt t="22504" x="4183063" y="6146800"/>
          <p14:tracePt t="22520" x="4246563" y="6164263"/>
          <p14:tracePt t="22536" x="4275138" y="6164263"/>
          <p14:tracePt t="22555" x="4314825" y="6169025"/>
          <p14:tracePt t="22570" x="4343400" y="6169025"/>
          <p14:tracePt t="22587" x="4376738" y="6169025"/>
          <p14:tracePt t="22590" x="4383088" y="6169025"/>
          <p14:tracePt t="22604" x="4405313" y="6169025"/>
          <p14:tracePt t="22606" x="4416425" y="6169025"/>
          <p14:tracePt t="22620" x="4456113" y="6169025"/>
          <p14:tracePt t="22637" x="4491038" y="6169025"/>
          <p14:tracePt t="22640" x="4495800" y="6169025"/>
          <p14:tracePt t="22654" x="4541838" y="6169025"/>
          <p14:tracePt t="22670" x="4559300" y="6169025"/>
          <p14:tracePt t="22688" x="4598988" y="6169025"/>
          <p14:tracePt t="22704" x="4656138" y="6169025"/>
          <p14:tracePt t="22721" x="4689475" y="6169025"/>
          <p14:tracePt t="22739" x="4729163" y="6169025"/>
          <p14:tracePt t="22753" x="4770438" y="6169025"/>
          <p14:tracePt t="22770" x="4792663" y="6169025"/>
          <p14:tracePt t="22772" x="4799013" y="6169025"/>
          <p14:tracePt t="22804" x="4849813" y="6169025"/>
          <p14:tracePt t="22821" x="4867275" y="6169025"/>
          <p14:tracePt t="22823" x="4878388" y="6169025"/>
          <p14:tracePt t="22837" x="4906963" y="6169025"/>
          <p14:tracePt t="22854" x="4951413" y="6169025"/>
          <p14:tracePt t="22859" x="4975225" y="6169025"/>
          <p14:tracePt t="22870" x="4979988" y="6169025"/>
          <p14:tracePt t="22871" x="5003800" y="6169025"/>
          <p14:tracePt t="22887" x="5037138" y="6175375"/>
          <p14:tracePt t="22904" x="5076825" y="6175375"/>
          <p14:tracePt t="22921" x="5111750" y="6175375"/>
          <p14:tracePt t="22923" x="5122863" y="6180138"/>
          <p14:tracePt t="22938" x="5140325" y="6180138"/>
          <p14:tracePt t="22954" x="5162550" y="6203950"/>
          <p14:tracePt t="22972" x="5191125" y="6203950"/>
          <p14:tracePt t="22988" x="5208588" y="6203950"/>
          <p14:tracePt t="23004" x="5219700" y="6203950"/>
          <p14:tracePt t="23007" x="5237163" y="6203950"/>
          <p14:tracePt t="23019" x="5248275" y="6203950"/>
          <p14:tracePt t="23037" x="5276850" y="6203950"/>
          <p14:tracePt t="23054" x="5299075" y="6203950"/>
          <p14:tracePt t="23057" x="5310188" y="6186488"/>
          <p14:tracePt t="23071" x="5338763" y="6175375"/>
          <p14:tracePt t="23087" x="5373688" y="6175375"/>
          <p14:tracePt t="23104" x="5402263" y="6169025"/>
          <p14:tracePt t="23106" x="5413375" y="6169025"/>
          <p14:tracePt t="23121" x="5464175" y="6169025"/>
          <p14:tracePt t="23137" x="5510213" y="6157913"/>
          <p14:tracePt t="23154" x="5572125" y="6140450"/>
          <p14:tracePt t="23157" x="5589588" y="6140450"/>
          <p14:tracePt t="23171" x="5680075" y="6129338"/>
          <p14:tracePt t="23187" x="5737225" y="6129338"/>
          <p14:tracePt t="23204" x="5811838" y="6129338"/>
          <p14:tracePt t="23206" x="5834063" y="6129338"/>
          <p14:tracePt t="23220" x="5880100" y="6129338"/>
          <p14:tracePt t="23237" x="5908675" y="6129338"/>
          <p14:tracePt t="23255" x="5959475" y="6129338"/>
          <p14:tracePt t="23270" x="5970588" y="6129338"/>
          <p14:tracePt t="23272" x="5988050" y="6129338"/>
          <p14:tracePt t="23287" x="6049963" y="6129338"/>
          <p14:tracePt t="23291" x="6073775" y="6129338"/>
          <p14:tracePt t="23304" x="6130925" y="6118225"/>
          <p14:tracePt t="23320" x="6164263" y="6118225"/>
          <p14:tracePt t="23337" x="6181725" y="6118225"/>
          <p14:tracePt t="23340" x="6192838" y="6118225"/>
          <p14:tracePt t="23353" x="6199188" y="6118225"/>
          <p14:tracePt t="23540" x="6186488" y="6118225"/>
          <p14:tracePt t="23555" x="6175375" y="6118225"/>
          <p14:tracePt t="23559" x="6170613" y="6118225"/>
          <p14:tracePt t="23570" x="6157913" y="6118225"/>
          <p14:tracePt t="23588" x="6135688" y="6118225"/>
          <p14:tracePt t="23603" x="6107113" y="6124575"/>
          <p14:tracePt t="23621" x="6089650" y="6124575"/>
          <p14:tracePt t="23624" x="6078538" y="6129338"/>
          <p14:tracePt t="23636" x="6056313" y="6140450"/>
          <p14:tracePt t="23653" x="5976938" y="6151563"/>
          <p14:tracePt t="23671" x="5942013" y="6175375"/>
          <p14:tracePt t="23674" x="5924550" y="6175375"/>
          <p14:tracePt t="23688" x="5880100" y="6175375"/>
          <p14:tracePt t="23704" x="5845175" y="6197600"/>
          <p14:tracePt t="23721" x="5788025" y="6197600"/>
          <p14:tracePt t="23723" x="5765800" y="6197600"/>
          <p14:tracePt t="23738" x="5726113" y="6197600"/>
          <p14:tracePt t="23754" x="5651500" y="6197600"/>
          <p14:tracePt t="23771" x="5589588" y="6197600"/>
          <p14:tracePt t="23774" x="5543550" y="6197600"/>
          <p14:tracePt t="23787" x="5503863" y="6208713"/>
          <p14:tracePt t="23803" x="5378450" y="6237288"/>
          <p14:tracePt t="23821" x="5287963" y="6261100"/>
          <p14:tracePt t="23824" x="5265738" y="6272213"/>
          <p14:tracePt t="23837" x="5230813" y="6283325"/>
          <p14:tracePt t="23854" x="5213350" y="6294438"/>
          <p14:tracePt t="23871" x="5180013" y="6294438"/>
          <p14:tracePt t="23965" x="5184775" y="6294438"/>
          <p14:tracePt t="23972" x="5208588" y="6294438"/>
          <p14:tracePt t="23987" x="5224463" y="6288088"/>
          <p14:tracePt t="24004" x="5241925" y="6272213"/>
          <p14:tracePt t="24006" x="5253038" y="6261100"/>
          <p14:tracePt t="24021" x="5287963" y="6237288"/>
          <p14:tracePt t="24037" x="5316538" y="6226175"/>
          <p14:tracePt t="24054" x="5349875" y="6215063"/>
          <p14:tracePt t="24056" x="5360988" y="6197600"/>
          <p14:tracePt t="24070" x="5367338" y="6197600"/>
          <p14:tracePt t="24089" x="5413375" y="6197600"/>
          <p14:tracePt t="24092" x="5418138" y="6197600"/>
          <p14:tracePt t="24103" x="5430838" y="6197600"/>
          <p14:tracePt t="24574" x="5360988" y="6197600"/>
          <p14:tracePt t="24580" x="5241925" y="6180138"/>
          <p14:tracePt t="24588" x="5083175" y="6164263"/>
          <p14:tracePt t="24604" x="4689475" y="6107113"/>
          <p14:tracePt t="24621" x="4387850" y="6049963"/>
          <p14:tracePt t="24623" x="4246563" y="6015038"/>
          <p14:tracePt t="24638" x="3898900" y="5981700"/>
          <p14:tracePt t="24655" x="3603625" y="5946775"/>
          <p14:tracePt t="24658" x="3482975" y="5946775"/>
          <p14:tracePt t="24670" x="3392488" y="5946775"/>
          <p14:tracePt t="24687" x="3159125" y="5930900"/>
          <p14:tracePt t="24689" x="3090863" y="5930900"/>
          <p14:tracePt t="24704" x="2903538" y="5930900"/>
          <p14:tracePt t="24722" x="2686050" y="5953125"/>
          <p14:tracePt t="24736" x="2635250" y="5964238"/>
          <p14:tracePt t="24754" x="2436813" y="5992813"/>
          <p14:tracePt t="24772" x="2254250" y="6038850"/>
          <p14:tracePt t="24787" x="2151063" y="6038850"/>
          <p14:tracePt t="24804" x="2078038" y="6038850"/>
          <p14:tracePt t="24807" x="2043113" y="6038850"/>
          <p14:tracePt t="24820" x="1997075" y="6038850"/>
          <p14:tracePt t="24837" x="1981200" y="6038850"/>
          <p14:tracePt t="24854" x="1946275" y="6038850"/>
          <p14:tracePt t="24856" x="1941513" y="6038850"/>
          <p14:tracePt t="24871" x="1906588" y="6038850"/>
          <p14:tracePt t="24887" x="1889125" y="6032500"/>
          <p14:tracePt t="24904" x="1866900" y="5999163"/>
          <p14:tracePt t="24906" x="1849438" y="5986463"/>
          <p14:tracePt t="24921" x="1827213" y="5981700"/>
          <p14:tracePt t="24937" x="1827213" y="5959475"/>
          <p14:tracePt t="24954" x="1827213" y="5953125"/>
          <p14:tracePt t="24970" x="1827213" y="5942013"/>
          <p14:tracePt t="27942" x="1827213" y="5895975"/>
          <p14:tracePt t="27947" x="1816100" y="5873750"/>
          <p14:tracePt t="27956" x="1804988" y="5849938"/>
          <p14:tracePt t="27971" x="1781175" y="5788025"/>
          <p14:tracePt t="27989" x="1736725" y="5730875"/>
          <p14:tracePt t="28004" x="1679575" y="5708650"/>
          <p14:tracePt t="28020" x="1644650" y="5708650"/>
          <p14:tracePt t="28039" x="1571625" y="5708650"/>
          <p14:tracePt t="28055" x="1519238" y="5737225"/>
          <p14:tracePt t="28073" x="1446213" y="5776913"/>
          <p14:tracePt t="28075" x="1406525" y="5805488"/>
          <p14:tracePt t="28086" x="1349375" y="5862638"/>
          <p14:tracePt t="28104" x="1212850" y="5970588"/>
          <p14:tracePt t="28121" x="1138238" y="6021388"/>
          <p14:tracePt t="28124" x="1116013" y="6043613"/>
          <p14:tracePt t="28138" x="1063625" y="6078538"/>
          <p14:tracePt t="28154" x="1036638" y="6111875"/>
          <p14:tracePt t="28171" x="1012825" y="6129338"/>
          <p14:tracePt t="28174" x="1008063" y="6129338"/>
          <p14:tracePt t="28189" x="973138" y="6129338"/>
          <p14:tracePt t="28204" x="955675" y="6129338"/>
          <p14:tracePt t="28221" x="933450" y="6129338"/>
          <p14:tracePt t="28224" x="927100" y="6140450"/>
          <p14:tracePt t="28238" x="915988" y="6140450"/>
          <p14:tracePt t="28254" x="904875" y="6146800"/>
          <p14:tracePt t="28272" x="887413" y="6169025"/>
          <p14:tracePt t="28288" x="876300" y="6197600"/>
          <p14:tracePt t="28304" x="876300" y="6219825"/>
          <p14:tracePt t="28307" x="865188" y="6226175"/>
          <p14:tracePt t="28322" x="865188" y="6237288"/>
          <p14:tracePt t="28325" x="854075" y="6248400"/>
          <p14:tracePt t="28338" x="836613" y="6265863"/>
          <p14:tracePt t="28354" x="825500" y="6288088"/>
          <p14:tracePt t="28372" x="808038" y="6305550"/>
          <p14:tracePt t="28388" x="808038" y="6294438"/>
          <p14:tracePt t="28405" x="808038" y="6237288"/>
          <p14:tracePt t="28408" x="814388" y="6197600"/>
          <p14:tracePt t="28420" x="842963" y="6124575"/>
          <p14:tracePt t="28421" x="871538" y="6089650"/>
          <p14:tracePt t="28438" x="955675" y="5975350"/>
          <p14:tracePt t="28455" x="1155700" y="5856288"/>
          <p14:tracePt t="28458" x="1281113" y="5805488"/>
          <p14:tracePt t="28471" x="1565275" y="5697538"/>
          <p14:tracePt t="28488" x="1758950" y="5645150"/>
          <p14:tracePt t="28504" x="1952625" y="5616575"/>
          <p14:tracePt t="28506" x="2003425" y="5616575"/>
          <p14:tracePt t="28521" x="2078038" y="5616575"/>
          <p14:tracePt t="28539" x="2111375" y="5622925"/>
          <p14:tracePt t="28542" x="2111375" y="5634038"/>
          <p14:tracePt t="28554" x="2111375" y="5640388"/>
          <p14:tracePt t="28556" x="2106613" y="5651500"/>
          <p14:tracePt t="28571" x="2032000" y="5651500"/>
          <p14:tracePt t="28588" x="1957388" y="5651500"/>
          <p14:tracePt t="28590" x="1906588" y="5651500"/>
          <p14:tracePt t="28604" x="1889125" y="5651500"/>
          <p14:tracePt t="28621" x="1776413" y="5645150"/>
          <p14:tracePt t="28637" x="1730375" y="5622925"/>
          <p14:tracePt t="28655" x="1662113" y="5622925"/>
          <p14:tracePt t="28671" x="1644650" y="5622925"/>
          <p14:tracePt t="28720" x="1655763" y="5634038"/>
          <p14:tracePt t="28726" x="1668463" y="5645150"/>
          <p14:tracePt t="28737" x="1679575" y="5657850"/>
          <p14:tracePt t="28755" x="1719263" y="5697538"/>
          <p14:tracePt t="28772" x="1719263" y="5708650"/>
          <p14:tracePt t="28788" x="1730375" y="5708650"/>
          <p14:tracePt t="28818" x="1724025" y="5702300"/>
          <p14:tracePt t="28826" x="1712913" y="5702300"/>
          <p14:tracePt t="28838" x="1695450" y="5691188"/>
          <p14:tracePt t="28840" x="1684338" y="5691188"/>
          <p14:tracePt t="28855" x="1668463" y="5691188"/>
          <p14:tracePt t="28871" x="1655763" y="5691188"/>
          <p14:tracePt t="28905" x="1655763" y="5697538"/>
          <p14:tracePt t="28910" x="1662113" y="5708650"/>
          <p14:tracePt t="28920" x="1679575" y="5713413"/>
          <p14:tracePt t="28938" x="1763713" y="5776913"/>
          <p14:tracePt t="28955" x="1798638" y="5799138"/>
          <p14:tracePt t="28971" x="1833563" y="5822950"/>
          <p14:tracePt t="28973" x="1838325" y="5822950"/>
          <p14:tracePt t="29018" x="1838325" y="5816600"/>
          <p14:tracePt t="29031" x="1816100" y="5805488"/>
          <p14:tracePt t="29038" x="1804988" y="5794375"/>
          <p14:tracePt t="29055" x="1787525" y="5788025"/>
          <p14:tracePt t="29071" x="1787525" y="5776913"/>
          <p14:tracePt t="29110" x="1787525" y="5781675"/>
          <p14:tracePt t="29115" x="1792288" y="5788025"/>
          <p14:tracePt t="29121" x="1798638" y="5788025"/>
          <p14:tracePt t="29138" x="1844675" y="5810250"/>
          <p14:tracePt t="29154" x="1878013" y="5834063"/>
          <p14:tracePt t="29172" x="1895475" y="5834063"/>
          <p14:tracePt t="29194" x="1895475" y="5827713"/>
          <p14:tracePt t="29205" x="1895475" y="5816600"/>
          <p14:tracePt t="29208" x="1895475" y="5799138"/>
          <p14:tracePt t="29220" x="1889125" y="5776913"/>
          <p14:tracePt t="29238" x="1860550" y="5730875"/>
          <p14:tracePt t="29254" x="1838325" y="5713413"/>
          <p14:tracePt t="29257" x="1820863" y="5702300"/>
          <p14:tracePt t="29314" x="1833563" y="5702300"/>
          <p14:tracePt t="29320" x="1844675" y="5702300"/>
          <p14:tracePt t="29328" x="1866900" y="5708650"/>
          <p14:tracePt t="29337" x="1878013" y="5719763"/>
          <p14:tracePt t="29354" x="1906588" y="5726113"/>
          <p14:tracePt t="29357" x="1917700" y="5726113"/>
          <p14:tracePt t="29371" x="1935163" y="5726113"/>
          <p14:tracePt t="29429" x="1917700" y="5713413"/>
          <p14:tracePt t="29443" x="1912938" y="5713413"/>
          <p14:tracePt t="29449" x="1912938" y="5702300"/>
          <p14:tracePt t="29522" x="1912938" y="5708650"/>
          <p14:tracePt t="29527" x="1946275" y="5708650"/>
          <p14:tracePt t="29537" x="1970088" y="5719763"/>
          <p14:tracePt t="29555" x="2082800" y="5753100"/>
          <p14:tracePt t="29572" x="2146300" y="5781675"/>
          <p14:tracePt t="29588" x="2190750" y="5781675"/>
          <p14:tracePt t="29592" x="2197100" y="5781675"/>
          <p14:tracePt t="29603" x="2208213" y="5781675"/>
          <p14:tracePt t="29621" x="2225675" y="5776913"/>
          <p14:tracePt t="29638" x="2225675" y="5748338"/>
          <p14:tracePt t="29641" x="2225675" y="5726113"/>
          <p14:tracePt t="29655" x="2219325" y="5680075"/>
          <p14:tracePt t="29671" x="2197100" y="5634038"/>
          <p14:tracePt t="29688" x="2179638" y="5611813"/>
          <p14:tracePt t="29692" x="2168525" y="5605463"/>
          <p14:tracePt t="29712" x="2157413" y="5594350"/>
          <p14:tracePt t="29747" x="2162175" y="5594350"/>
          <p14:tracePt t="29755" x="2174875" y="5600700"/>
          <p14:tracePt t="29760" x="2185988" y="5605463"/>
          <p14:tracePt t="29772" x="2203450" y="5616575"/>
          <p14:tracePt t="29774" x="2225675" y="5629275"/>
          <p14:tracePt t="29788" x="2259013" y="5651500"/>
          <p14:tracePt t="29805" x="2293938" y="5662613"/>
          <p14:tracePt t="29824" x="2300288" y="5662613"/>
          <p14:tracePt t="29846" x="2300288" y="5657850"/>
          <p14:tracePt t="29853" x="2300288" y="5645150"/>
          <p14:tracePt t="29871" x="2300288" y="5616575"/>
          <p14:tracePt t="29874" x="2300288" y="5605463"/>
          <p14:tracePt t="29889" x="2300288" y="5600700"/>
          <p14:tracePt t="29939" x="2311400" y="5600700"/>
          <p14:tracePt t="29945" x="2322513" y="5600700"/>
          <p14:tracePt t="29953" x="2344738" y="5605463"/>
          <p14:tracePt t="29971" x="2401888" y="5629275"/>
          <p14:tracePt t="29973" x="2441575" y="5640388"/>
          <p14:tracePt t="29988" x="2492375" y="5651500"/>
          <p14:tracePt t="29991" x="2533650" y="5662613"/>
          <p14:tracePt t="30005" x="2635250" y="5662613"/>
          <p14:tracePt t="30021" x="2754313" y="5657850"/>
          <p14:tracePt t="30038" x="2840038" y="5622925"/>
          <p14:tracePt t="30055" x="2886075" y="5600700"/>
          <p14:tracePt t="30071" x="2914650" y="5565775"/>
          <p14:tracePt t="30087" x="2925763" y="5561013"/>
          <p14:tracePt t="30105" x="2943225" y="5561013"/>
          <p14:tracePt t="30108" x="2954338" y="5561013"/>
          <p14:tracePt t="30120" x="2976563" y="5561013"/>
          <p14:tracePt t="30138" x="3016250" y="5594350"/>
          <p14:tracePt t="30154" x="3068638" y="5640388"/>
          <p14:tracePt t="30157" x="3119438" y="5668963"/>
          <p14:tracePt t="30171" x="3278188" y="5765800"/>
          <p14:tracePt t="30188" x="3454400" y="5827713"/>
          <p14:tracePt t="30205" x="3557588" y="5856288"/>
          <p14:tracePt t="30207" x="3597275" y="5867400"/>
          <p14:tracePt t="30222" x="3643313" y="5867400"/>
          <p14:tracePt t="30238" x="3671888" y="5867400"/>
          <p14:tracePt t="30363" x="3683000" y="5878513"/>
          <p14:tracePt t="30369" x="3694113" y="5891213"/>
          <p14:tracePt t="30376" x="3700463" y="5895975"/>
          <p14:tracePt t="30388" x="3700463" y="5907088"/>
          <p14:tracePt t="30390" x="3711575" y="5918200"/>
          <p14:tracePt t="30405" x="3722688" y="5935663"/>
          <p14:tracePt t="30421" x="3722688" y="5946775"/>
          <p14:tracePt t="31582" x="3768725" y="5726113"/>
          <p14:tracePt t="31589" x="4006850" y="4848225"/>
          <p14:tracePt t="31605" x="4530725" y="3357563"/>
          <p14:tracePt t="31621" x="5162550" y="1803400"/>
          <p14:tracePt t="31637" x="5754688" y="295275"/>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itle 2">
            <a:extLst>
              <a:ext uri="{FF2B5EF4-FFF2-40B4-BE49-F238E27FC236}">
                <a16:creationId xmlns:a16="http://schemas.microsoft.com/office/drawing/2014/main" id="{4C464DD6-4EA3-6E91-B79C-AB6AC9CD3A7C}"/>
              </a:ext>
            </a:extLst>
          </p:cNvPr>
          <p:cNvSpPr>
            <a:spLocks noGrp="1"/>
          </p:cNvSpPr>
          <p:nvPr>
            <p:ph type="title"/>
          </p:nvPr>
        </p:nvSpPr>
        <p:spPr>
          <a:xfrm>
            <a:off x="841248" y="334644"/>
            <a:ext cx="10509504" cy="1076914"/>
          </a:xfrm>
        </p:spPr>
        <p:txBody>
          <a:bodyPr anchor="ctr">
            <a:normAutofit/>
          </a:bodyPr>
          <a:lstStyle/>
          <a:p>
            <a:r>
              <a:rPr lang="en-US" sz="4000"/>
              <a:t>MODEL BUILDING &amp; TRAINING</a:t>
            </a:r>
          </a:p>
        </p:txBody>
      </p:sp>
      <p:sp>
        <p:nvSpPr>
          <p:cNvPr id="19" name="Rectangle 18">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93D07830-DC31-A6F2-FAA6-50564FDE6E47}"/>
              </a:ext>
            </a:extLst>
          </p:cNvPr>
          <p:cNvSpPr txBox="1"/>
          <p:nvPr/>
        </p:nvSpPr>
        <p:spPr>
          <a:xfrm>
            <a:off x="1134973" y="1737360"/>
            <a:ext cx="7016090" cy="3219168"/>
          </a:xfrm>
          <a:prstGeom prst="rect">
            <a:avLst/>
          </a:prstGeom>
          <a:noFill/>
        </p:spPr>
        <p:txBody>
          <a:bodyPr wrap="square">
            <a:spAutoFit/>
          </a:bodyPr>
          <a:lstStyle/>
          <a:p>
            <a:pPr defTabSz="795528">
              <a:lnSpc>
                <a:spcPct val="200000"/>
              </a:lnSpc>
              <a:spcAft>
                <a:spcPts val="870"/>
              </a:spcAft>
            </a:pPr>
            <a:r>
              <a:rPr lang="en-IN" sz="2088" kern="1200">
                <a:solidFill>
                  <a:srgbClr val="555555"/>
                </a:solidFill>
                <a:latin typeface="+mn-lt"/>
                <a:ea typeface="+mn-ea"/>
                <a:cs typeface="+mn-cs"/>
              </a:rPr>
              <a:t>To construct an effective model, it is essential to address the dataset's imbalance. To achieve this, the Synthetic Minority Oversampling Technique (SMOTE) was employed. </a:t>
            </a:r>
            <a:r>
              <a:rPr lang="en-US" sz="2088" kern="1200">
                <a:solidFill>
                  <a:srgbClr val="555555"/>
                </a:solidFill>
                <a:latin typeface="+mn-lt"/>
                <a:ea typeface="+mn-ea"/>
                <a:cs typeface="+mn-cs"/>
              </a:rPr>
              <a:t>With the balanced dataset, the subsequent step was to partition the data into training and testing datasets.</a:t>
            </a:r>
            <a:endParaRPr lang="en-US" sz="2400">
              <a:solidFill>
                <a:schemeClr val="bg1">
                  <a:lumMod val="95000"/>
                </a:schemeClr>
              </a:solidFill>
            </a:endParaRPr>
          </a:p>
        </p:txBody>
      </p:sp>
      <p:pic>
        <p:nvPicPr>
          <p:cNvPr id="11" name="Content Placeholder 1" descr="A blue rectangular bar graph">
            <a:extLst>
              <a:ext uri="{FF2B5EF4-FFF2-40B4-BE49-F238E27FC236}">
                <a16:creationId xmlns:a16="http://schemas.microsoft.com/office/drawing/2014/main" id="{D5B3143C-53DB-F0AD-C514-780F51314CF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7925459" y="2207908"/>
            <a:ext cx="3023127" cy="1866590"/>
          </a:xfrm>
          <a:prstGeom prst="rect">
            <a:avLst/>
          </a:prstGeom>
          <a:noFill/>
          <a:ln>
            <a:noFill/>
          </a:ln>
        </p:spPr>
      </p:pic>
      <p:pic>
        <p:nvPicPr>
          <p:cNvPr id="5" name="Audio 4">
            <a:hlinkClick r:id="" action="ppaction://media"/>
            <a:extLst>
              <a:ext uri="{FF2B5EF4-FFF2-40B4-BE49-F238E27FC236}">
                <a16:creationId xmlns:a16="http://schemas.microsoft.com/office/drawing/2014/main" id="{917B40B3-22FC-9E06-CCEC-E438C2BC481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08612688"/>
      </p:ext>
    </p:extLst>
  </p:cSld>
  <p:clrMapOvr>
    <a:masterClrMapping/>
  </p:clrMapOvr>
  <mc:AlternateContent xmlns:mc="http://schemas.openxmlformats.org/markup-compatibility/2006">
    <mc:Choice xmlns:p14="http://schemas.microsoft.com/office/powerpoint/2010/main" Requires="p14">
      <p:transition spd="slow" p14:dur="2000" advTm="39698"/>
    </mc:Choice>
    <mc:Fallback>
      <p:transition spd="slow" advTm="396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extLst>
    <p:ext uri="{3A86A75C-4F4B-4683-9AE1-C65F6400EC91}">
      <p14:laserTraceLst xmlns:p14="http://schemas.microsoft.com/office/powerpoint/2010/main">
        <p14:tracePtLst>
          <p14:tracePt t="38151" x="3306763" y="6670675"/>
          <p14:tracePt t="38159" x="3579813" y="6419850"/>
          <p14:tracePt t="38176" x="4251325" y="5497513"/>
          <p14:tracePt t="38194" x="4656138" y="5156200"/>
          <p14:tracePt t="38210" x="4946650" y="4792663"/>
          <p14:tracePt t="38226" x="5122863" y="4559300"/>
          <p14:tracePt t="38243" x="5435600" y="4313238"/>
          <p14:tracePt t="38260" x="5543550" y="4171950"/>
          <p14:tracePt t="38261" x="5611813" y="4092575"/>
          <p14:tracePt t="38276" x="5675313" y="3892550"/>
          <p14:tracePt t="38293" x="5703888" y="3802063"/>
          <p14:tracePt t="38309" x="5743575" y="3709988"/>
          <p14:tracePt t="38311" x="5754688" y="3659188"/>
          <p14:tracePt t="38325" x="5772150" y="3517900"/>
          <p14:tracePt t="38343" x="5805488" y="3192463"/>
          <p14:tracePt t="38359" x="5822950" y="2982913"/>
          <p14:tracePt t="38376" x="5868988" y="2697163"/>
          <p14:tracePt t="38393" x="5959475" y="2366963"/>
          <p14:tracePt t="38409" x="6010275" y="2151063"/>
          <p14:tracePt t="38426" x="6078538" y="2003425"/>
          <p14:tracePt t="38443" x="6118225" y="1912938"/>
          <p14:tracePt t="38444" x="6153150" y="1820863"/>
          <p14:tracePt t="38459" x="6221413" y="1719263"/>
          <p14:tracePt t="38460" x="6254750" y="1598613"/>
          <p14:tracePt t="38476" x="6283325" y="1406525"/>
          <p14:tracePt t="38492" x="6283325" y="1246188"/>
          <p14:tracePt t="38509" x="6232525" y="688975"/>
          <p14:tracePt t="38527" x="6102350" y="358775"/>
          <p14:tracePt t="38545" x="5942013" y="11906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301F447-EEF7-48F5-AF73-7566EE7F64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F1A6CA9-5C8A-38D0-8B3C-C2B8995E9956}"/>
              </a:ext>
            </a:extLst>
          </p:cNvPr>
          <p:cNvSpPr txBox="1"/>
          <p:nvPr/>
        </p:nvSpPr>
        <p:spPr>
          <a:xfrm>
            <a:off x="841248" y="334644"/>
            <a:ext cx="10509504" cy="1076914"/>
          </a:xfrm>
          <a:prstGeom prst="rect">
            <a:avLst/>
          </a:prstGeom>
        </p:spPr>
        <p:txBody>
          <a:bodyPr vert="horz" lIns="91440" tIns="45720" rIns="91440" bIns="45720" rtlCol="0" anchor="ctr" anchorCtr="0">
            <a:normAutofit/>
          </a:bodyPr>
          <a:lstStyle/>
          <a:p>
            <a:pPr marL="0" indent="0">
              <a:lnSpc>
                <a:spcPct val="90000"/>
              </a:lnSpc>
              <a:spcBef>
                <a:spcPct val="0"/>
              </a:spcBef>
              <a:spcAft>
                <a:spcPts val="600"/>
              </a:spcAft>
            </a:pPr>
            <a:r>
              <a:rPr lang="en-US" sz="3400" kern="1200">
                <a:solidFill>
                  <a:schemeClr val="tx1"/>
                </a:solidFill>
                <a:latin typeface="+mj-lt"/>
                <a:ea typeface="+mj-ea"/>
                <a:cs typeface="+mj-cs"/>
              </a:rPr>
              <a:t>The following models were developed, with their respective outcomes recorded. </a:t>
            </a:r>
          </a:p>
        </p:txBody>
      </p:sp>
      <p:sp>
        <p:nvSpPr>
          <p:cNvPr id="15" name="Rectangle 14">
            <a:extLst>
              <a:ext uri="{FF2B5EF4-FFF2-40B4-BE49-F238E27FC236}">
                <a16:creationId xmlns:a16="http://schemas.microsoft.com/office/drawing/2014/main" id="{F7117410-A2A4-4085-9ADC-46744551DB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2772" y="0"/>
            <a:ext cx="10506456" cy="19138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7" name="Rectangle 16">
            <a:extLst>
              <a:ext uri="{FF2B5EF4-FFF2-40B4-BE49-F238E27FC236}">
                <a16:creationId xmlns:a16="http://schemas.microsoft.com/office/drawing/2014/main" id="{99F74EB5-E547-4FB4-95F5-BCC788F3C4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1512994"/>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Content Placeholder 4">
            <a:extLst>
              <a:ext uri="{FF2B5EF4-FFF2-40B4-BE49-F238E27FC236}">
                <a16:creationId xmlns:a16="http://schemas.microsoft.com/office/drawing/2014/main" id="{6D1E0A8D-1A52-24A0-36CA-C2007421D568}"/>
              </a:ext>
            </a:extLst>
          </p:cNvPr>
          <p:cNvSpPr>
            <a:spLocks/>
          </p:cNvSpPr>
          <p:nvPr/>
        </p:nvSpPr>
        <p:spPr>
          <a:xfrm>
            <a:off x="1645365" y="1737360"/>
            <a:ext cx="4486374" cy="4473687"/>
          </a:xfrm>
          <a:prstGeom prst="rect">
            <a:avLst/>
          </a:prstGeom>
        </p:spPr>
        <p:txBody>
          <a:bodyPr>
            <a:noAutofit/>
          </a:bodyPr>
          <a:lstStyle/>
          <a:p>
            <a:pPr marL="667512" indent="-417195" algn="just" defTabSz="667512">
              <a:lnSpc>
                <a:spcPct val="200000"/>
              </a:lnSpc>
              <a:spcAft>
                <a:spcPts val="600"/>
              </a:spcAft>
              <a:buFont typeface="Wingdings" panose="05000000000000000000" pitchFamily="2" charset="2"/>
              <a:buChar char="Ø"/>
            </a:pPr>
            <a:r>
              <a:rPr lang="en-IN" sz="876" b="1" kern="1200">
                <a:solidFill>
                  <a:srgbClr val="555555"/>
                </a:solidFill>
                <a:latin typeface="+mn-lt"/>
                <a:ea typeface="+mn-ea"/>
                <a:cs typeface="+mn-cs"/>
              </a:rPr>
              <a:t>Random Forest Classifier</a:t>
            </a:r>
          </a:p>
          <a:p>
            <a:pPr marL="667512" algn="just" defTabSz="667512">
              <a:lnSpc>
                <a:spcPct val="200000"/>
              </a:lnSpc>
              <a:spcAft>
                <a:spcPts val="600"/>
              </a:spcAft>
            </a:pPr>
            <a:r>
              <a:rPr lang="en-US" sz="876" kern="1200">
                <a:solidFill>
                  <a:srgbClr val="555555"/>
                </a:solidFill>
                <a:latin typeface="+mn-lt"/>
                <a:ea typeface="+mn-ea"/>
                <a:cs typeface="+mn-cs"/>
              </a:rPr>
              <a:t>Using a Random Forest model for credit card fraud detection offers benefits like ensemble learning, robustness against noise and outliers, handling imbalanced data, and capturing complex patterns. Its ability to handle non-linearity, easy tunability, and feature importance analysis make it a strong choice.</a:t>
            </a:r>
            <a:endParaRPr lang="en-IN" sz="876" kern="1200">
              <a:solidFill>
                <a:srgbClr val="555555"/>
              </a:solidFill>
              <a:latin typeface="+mn-lt"/>
              <a:ea typeface="+mn-ea"/>
              <a:cs typeface="+mn-cs"/>
            </a:endParaRPr>
          </a:p>
          <a:p>
            <a:pPr marL="667512" indent="-169196" algn="just" defTabSz="667512">
              <a:lnSpc>
                <a:spcPct val="200000"/>
              </a:lnSpc>
              <a:spcAft>
                <a:spcPts val="600"/>
              </a:spcAft>
            </a:pPr>
            <a:r>
              <a:rPr lang="en-US" sz="876" kern="1200">
                <a:solidFill>
                  <a:srgbClr val="555555"/>
                </a:solidFill>
                <a:latin typeface="+mn-lt"/>
                <a:ea typeface="+mn-ea"/>
                <a:cs typeface="+mn-cs"/>
              </a:rPr>
              <a:t>	</a:t>
            </a:r>
            <a:r>
              <a:rPr lang="en-US" sz="876" b="1" kern="1200">
                <a:solidFill>
                  <a:srgbClr val="555555"/>
                </a:solidFill>
                <a:latin typeface="+mn-lt"/>
                <a:ea typeface="+mn-ea"/>
                <a:cs typeface="+mn-cs"/>
              </a:rPr>
              <a:t>Pros</a:t>
            </a:r>
            <a:r>
              <a:rPr lang="en-US" sz="876" kern="1200">
                <a:solidFill>
                  <a:srgbClr val="555555"/>
                </a:solidFill>
                <a:latin typeface="+mn-lt"/>
                <a:ea typeface="+mn-ea"/>
                <a:cs typeface="+mn-cs"/>
              </a:rPr>
              <a:t>: Ensemble learning, robustness, handles imbalanced data, captures complex patterns. </a:t>
            </a:r>
          </a:p>
          <a:p>
            <a:pPr marL="667512" indent="-417195" algn="just" defTabSz="667512">
              <a:lnSpc>
                <a:spcPct val="200000"/>
              </a:lnSpc>
              <a:spcAft>
                <a:spcPts val="600"/>
              </a:spcAft>
              <a:buFont typeface="Wingdings" panose="05000000000000000000" pitchFamily="2" charset="2"/>
              <a:buChar char="Ø"/>
            </a:pPr>
            <a:r>
              <a:rPr lang="en-IN" sz="876" b="1" kern="1200">
                <a:solidFill>
                  <a:srgbClr val="555555"/>
                </a:solidFill>
                <a:latin typeface="+mn-lt"/>
                <a:ea typeface="+mn-ea"/>
                <a:cs typeface="+mn-cs"/>
              </a:rPr>
              <a:t>Logistic Regression</a:t>
            </a:r>
          </a:p>
          <a:p>
            <a:pPr marL="667512" indent="-168037" algn="just" defTabSz="667512">
              <a:lnSpc>
                <a:spcPct val="200000"/>
              </a:lnSpc>
              <a:spcAft>
                <a:spcPts val="600"/>
              </a:spcAft>
            </a:pPr>
            <a:r>
              <a:rPr lang="en-IN" sz="876" b="1" kern="1200">
                <a:solidFill>
                  <a:srgbClr val="555555"/>
                </a:solidFill>
                <a:latin typeface="+mn-lt"/>
                <a:ea typeface="+mn-ea"/>
                <a:cs typeface="+mn-cs"/>
              </a:rPr>
              <a:t>	</a:t>
            </a:r>
            <a:r>
              <a:rPr lang="en-US" sz="876" kern="1200">
                <a:solidFill>
                  <a:srgbClr val="555555"/>
                </a:solidFill>
                <a:latin typeface="+mn-lt"/>
                <a:ea typeface="+mn-ea"/>
                <a:cs typeface="+mn-cs"/>
              </a:rPr>
              <a:t>Using a Logistic Regression model for credit card fraud detection has benefits including interpretability, computational efficiency, and suitability for smaller datasets. It provides insights into feature impacts, acts as a baseline, and offers transparent probability estimations. However, its linear nature might limit performance on complex, non-linear data patterns.</a:t>
            </a:r>
            <a:endParaRPr lang="en-IN" sz="876" kern="1200">
              <a:solidFill>
                <a:srgbClr val="555555"/>
              </a:solidFill>
              <a:latin typeface="+mn-lt"/>
              <a:ea typeface="+mn-ea"/>
              <a:cs typeface="+mn-cs"/>
            </a:endParaRPr>
          </a:p>
          <a:p>
            <a:pPr marL="667512" indent="-168037" algn="just" defTabSz="667512">
              <a:spcAft>
                <a:spcPts val="600"/>
              </a:spcAft>
            </a:pPr>
            <a:r>
              <a:rPr lang="en-IN" sz="876" b="1" kern="1200">
                <a:solidFill>
                  <a:srgbClr val="555555"/>
                </a:solidFill>
                <a:latin typeface="+mn-lt"/>
                <a:ea typeface="+mn-ea"/>
                <a:cs typeface="+mn-cs"/>
              </a:rPr>
              <a:t>Pros</a:t>
            </a:r>
            <a:r>
              <a:rPr lang="en-IN" sz="876" kern="1200">
                <a:solidFill>
                  <a:srgbClr val="555555"/>
                </a:solidFill>
                <a:latin typeface="+mn-lt"/>
                <a:ea typeface="+mn-ea"/>
                <a:cs typeface="+mn-cs"/>
              </a:rPr>
              <a:t>: Interpretable, efficient, suitable for smaller datasets.</a:t>
            </a:r>
          </a:p>
          <a:p>
            <a:pPr marL="667512" indent="-168037" algn="just" defTabSz="667512">
              <a:spcAft>
                <a:spcPts val="600"/>
              </a:spcAft>
            </a:pPr>
            <a:r>
              <a:rPr lang="en-IN" sz="876" b="1" kern="1200">
                <a:solidFill>
                  <a:srgbClr val="555555"/>
                </a:solidFill>
                <a:latin typeface="+mn-lt"/>
                <a:ea typeface="+mn-ea"/>
                <a:cs typeface="+mn-cs"/>
              </a:rPr>
              <a:t>Cons</a:t>
            </a:r>
            <a:r>
              <a:rPr lang="en-IN" sz="876" kern="1200">
                <a:solidFill>
                  <a:srgbClr val="555555"/>
                </a:solidFill>
                <a:latin typeface="+mn-lt"/>
                <a:ea typeface="+mn-ea"/>
                <a:cs typeface="+mn-cs"/>
              </a:rPr>
              <a:t>: Limited performance on complex, non-linear data.</a:t>
            </a:r>
            <a:endParaRPr lang="en-IN" sz="1200">
              <a:solidFill>
                <a:schemeClr val="bg1">
                  <a:lumMod val="95000"/>
                </a:schemeClr>
              </a:solidFill>
            </a:endParaRPr>
          </a:p>
        </p:txBody>
      </p:sp>
      <p:sp>
        <p:nvSpPr>
          <p:cNvPr id="2" name="TextBox 1">
            <a:extLst>
              <a:ext uri="{FF2B5EF4-FFF2-40B4-BE49-F238E27FC236}">
                <a16:creationId xmlns:a16="http://schemas.microsoft.com/office/drawing/2014/main" id="{AB67398E-9C13-103A-DAB1-A8667B4381DF}"/>
              </a:ext>
            </a:extLst>
          </p:cNvPr>
          <p:cNvSpPr txBox="1"/>
          <p:nvPr/>
        </p:nvSpPr>
        <p:spPr>
          <a:xfrm>
            <a:off x="6088045" y="1737360"/>
            <a:ext cx="4358111" cy="4782078"/>
          </a:xfrm>
          <a:prstGeom prst="rect">
            <a:avLst/>
          </a:prstGeom>
          <a:noFill/>
        </p:spPr>
        <p:txBody>
          <a:bodyPr wrap="square" rtlCol="0">
            <a:spAutoFit/>
          </a:bodyPr>
          <a:lstStyle/>
          <a:p>
            <a:pPr marL="667512" indent="-417195" algn="just" defTabSz="667512">
              <a:lnSpc>
                <a:spcPct val="200000"/>
              </a:lnSpc>
              <a:spcAft>
                <a:spcPts val="600"/>
              </a:spcAft>
              <a:buFont typeface="Wingdings" panose="05000000000000000000" pitchFamily="2" charset="2"/>
              <a:buChar char="Ø"/>
            </a:pPr>
            <a:r>
              <a:rPr lang="en-IN" sz="876" b="1" kern="1200">
                <a:solidFill>
                  <a:srgbClr val="555555"/>
                </a:solidFill>
                <a:latin typeface="+mn-lt"/>
                <a:ea typeface="+mn-ea"/>
                <a:cs typeface="+mn-cs"/>
              </a:rPr>
              <a:t>Gradient Booster</a:t>
            </a:r>
          </a:p>
          <a:p>
            <a:pPr marL="667512" algn="just" defTabSz="667512">
              <a:lnSpc>
                <a:spcPct val="200000"/>
              </a:lnSpc>
              <a:spcAft>
                <a:spcPts val="600"/>
              </a:spcAft>
            </a:pPr>
            <a:r>
              <a:rPr lang="en-US" sz="876" kern="1200">
                <a:solidFill>
                  <a:srgbClr val="555555"/>
                </a:solidFill>
                <a:latin typeface="+mn-lt"/>
                <a:ea typeface="+mn-ea"/>
                <a:cs typeface="+mn-cs"/>
              </a:rPr>
              <a:t>Gradient Boosting is a powerful method for credit card fraud detection due to its high predictive accuracy, ensemble nature that reduces overfitting, and the ability to handle complex patterns in the data. It also offers insights into feature importance, aiding in identifying relevant variables for fraud detection. </a:t>
            </a:r>
            <a:endParaRPr lang="en-IN" sz="876" kern="1200">
              <a:solidFill>
                <a:srgbClr val="555555"/>
              </a:solidFill>
              <a:latin typeface="+mn-lt"/>
              <a:ea typeface="+mn-ea"/>
              <a:cs typeface="+mn-cs"/>
            </a:endParaRPr>
          </a:p>
          <a:p>
            <a:pPr marL="667512" algn="just" defTabSz="667512">
              <a:lnSpc>
                <a:spcPct val="200000"/>
              </a:lnSpc>
              <a:spcAft>
                <a:spcPts val="600"/>
              </a:spcAft>
            </a:pPr>
            <a:r>
              <a:rPr lang="en-US" sz="876" b="1" kern="1200">
                <a:solidFill>
                  <a:srgbClr val="555555"/>
                </a:solidFill>
                <a:latin typeface="+mn-lt"/>
                <a:ea typeface="+mn-ea"/>
                <a:cs typeface="+mn-cs"/>
              </a:rPr>
              <a:t>Pros</a:t>
            </a:r>
            <a:r>
              <a:rPr lang="en-US" sz="876" kern="1200">
                <a:solidFill>
                  <a:srgbClr val="555555"/>
                </a:solidFill>
                <a:latin typeface="+mn-lt"/>
                <a:ea typeface="+mn-ea"/>
                <a:cs typeface="+mn-cs"/>
              </a:rPr>
              <a:t>: High predictive accuracy, reduces overfitting, handles complex data patterns.</a:t>
            </a:r>
          </a:p>
          <a:p>
            <a:pPr marL="667512" indent="-417195" algn="just" defTabSz="667512">
              <a:lnSpc>
                <a:spcPct val="200000"/>
              </a:lnSpc>
              <a:spcAft>
                <a:spcPts val="600"/>
              </a:spcAft>
              <a:buFont typeface="Wingdings" panose="05000000000000000000" pitchFamily="2" charset="2"/>
              <a:buChar char="Ø"/>
            </a:pPr>
            <a:r>
              <a:rPr lang="en-IN" sz="876" b="1" kern="1200">
                <a:solidFill>
                  <a:srgbClr val="555555"/>
                </a:solidFill>
                <a:latin typeface="+mn-lt"/>
                <a:ea typeface="+mn-ea"/>
                <a:cs typeface="+mn-cs"/>
              </a:rPr>
              <a:t>Neural Network</a:t>
            </a:r>
          </a:p>
          <a:p>
            <a:pPr marL="667512" indent="-333756" algn="just" defTabSz="667512">
              <a:lnSpc>
                <a:spcPct val="200000"/>
              </a:lnSpc>
              <a:spcAft>
                <a:spcPts val="600"/>
              </a:spcAft>
            </a:pPr>
            <a:r>
              <a:rPr lang="en-IN" sz="876" b="1" kern="1200">
                <a:solidFill>
                  <a:srgbClr val="555555"/>
                </a:solidFill>
                <a:latin typeface="+mn-lt"/>
                <a:ea typeface="+mn-ea"/>
                <a:cs typeface="+mn-cs"/>
              </a:rPr>
              <a:t>	</a:t>
            </a:r>
            <a:r>
              <a:rPr lang="en-US" sz="876" kern="1200">
                <a:solidFill>
                  <a:srgbClr val="555555"/>
                </a:solidFill>
                <a:latin typeface="+mn-lt"/>
                <a:ea typeface="+mn-ea"/>
                <a:cs typeface="+mn-cs"/>
              </a:rPr>
              <a:t>Neural Network (NN) models offer advantages in credit card fraud detection due to their ability to capture intricate non-linear patterns in data. They excel in feature learning from raw data, making them adept at detecting complex and evolving fraud behaviors.</a:t>
            </a:r>
            <a:endParaRPr lang="en-IN" sz="876" kern="1200">
              <a:solidFill>
                <a:srgbClr val="555555"/>
              </a:solidFill>
              <a:latin typeface="+mn-lt"/>
              <a:ea typeface="+mn-ea"/>
              <a:cs typeface="+mn-cs"/>
            </a:endParaRPr>
          </a:p>
          <a:p>
            <a:pPr marL="667512" algn="just" defTabSz="667512">
              <a:lnSpc>
                <a:spcPct val="200000"/>
              </a:lnSpc>
              <a:spcAft>
                <a:spcPts val="600"/>
              </a:spcAft>
            </a:pPr>
            <a:r>
              <a:rPr lang="en-US" sz="876" b="1" kern="1200">
                <a:solidFill>
                  <a:srgbClr val="555555"/>
                </a:solidFill>
                <a:latin typeface="+mn-lt"/>
                <a:ea typeface="+mn-ea"/>
                <a:cs typeface="+mn-cs"/>
              </a:rPr>
              <a:t>Pros</a:t>
            </a:r>
            <a:r>
              <a:rPr lang="en-US" sz="876" kern="1200">
                <a:solidFill>
                  <a:srgbClr val="555555"/>
                </a:solidFill>
                <a:latin typeface="+mn-lt"/>
                <a:ea typeface="+mn-ea"/>
                <a:cs typeface="+mn-cs"/>
              </a:rPr>
              <a:t>: Captures intricate non-linear patterns, adept at detecting complex fraud behaviors.</a:t>
            </a:r>
            <a:endParaRPr lang="en-IN" sz="876" kern="1200">
              <a:solidFill>
                <a:srgbClr val="555555"/>
              </a:solidFill>
              <a:latin typeface="+mn-lt"/>
              <a:ea typeface="+mn-ea"/>
              <a:cs typeface="+mn-cs"/>
            </a:endParaRPr>
          </a:p>
          <a:p>
            <a:pPr algn="just">
              <a:spcAft>
                <a:spcPts val="600"/>
              </a:spcAft>
            </a:pPr>
            <a:endParaRPr lang="en-US" sz="1200"/>
          </a:p>
        </p:txBody>
      </p:sp>
      <p:pic>
        <p:nvPicPr>
          <p:cNvPr id="7" name="Audio 6">
            <a:hlinkClick r:id="" action="ppaction://media"/>
            <a:extLst>
              <a:ext uri="{FF2B5EF4-FFF2-40B4-BE49-F238E27FC236}">
                <a16:creationId xmlns:a16="http://schemas.microsoft.com/office/drawing/2014/main" id="{7F1DE376-814B-9319-F8FA-60DD5612AC6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57108681"/>
      </p:ext>
    </p:extLst>
  </p:cSld>
  <p:clrMapOvr>
    <a:masterClrMapping/>
  </p:clrMapOvr>
  <mc:AlternateContent xmlns:mc="http://schemas.openxmlformats.org/markup-compatibility/2006">
    <mc:Choice xmlns:p14="http://schemas.microsoft.com/office/powerpoint/2010/main" Requires="p14">
      <p:transition spd="slow" p14:dur="2000" advTm="24531"/>
    </mc:Choice>
    <mc:Fallback>
      <p:transition spd="slow" advTm="245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53B021B3-DE93-4AB7-8A18-CF5F1CED8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D8713B-8898-55CD-02AC-CDB900BE79E2}"/>
              </a:ext>
            </a:extLst>
          </p:cNvPr>
          <p:cNvSpPr>
            <a:spLocks noGrp="1"/>
          </p:cNvSpPr>
          <p:nvPr>
            <p:ph type="title"/>
          </p:nvPr>
        </p:nvSpPr>
        <p:spPr>
          <a:xfrm>
            <a:off x="841248" y="256032"/>
            <a:ext cx="10506456" cy="1014984"/>
          </a:xfrm>
        </p:spPr>
        <p:txBody>
          <a:bodyPr anchor="b">
            <a:normAutofit/>
          </a:bodyPr>
          <a:lstStyle/>
          <a:p>
            <a:r>
              <a:rPr lang="en-US"/>
              <a:t>MODEL EVALUATION</a:t>
            </a:r>
          </a:p>
        </p:txBody>
      </p:sp>
      <p:sp>
        <p:nvSpPr>
          <p:cNvPr id="25" name="Rectangle 24">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1634502"/>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3" name="Rectangle 2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1538176"/>
            <a:ext cx="1873457" cy="10981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Content Placeholder 2">
            <a:extLst>
              <a:ext uri="{FF2B5EF4-FFF2-40B4-BE49-F238E27FC236}">
                <a16:creationId xmlns:a16="http://schemas.microsoft.com/office/drawing/2014/main" id="{92DE26D5-10FA-15AD-7412-784E2C4D4FFA}"/>
              </a:ext>
            </a:extLst>
          </p:cNvPr>
          <p:cNvSpPr>
            <a:spLocks/>
          </p:cNvSpPr>
          <p:nvPr/>
        </p:nvSpPr>
        <p:spPr>
          <a:xfrm>
            <a:off x="1470157" y="1926266"/>
            <a:ext cx="8631238" cy="3866076"/>
          </a:xfrm>
          <a:prstGeom prst="rect">
            <a:avLst/>
          </a:prstGeom>
        </p:spPr>
        <p:txBody>
          <a:bodyPr>
            <a:normAutofit/>
          </a:bodyPr>
          <a:lstStyle/>
          <a:p>
            <a:pPr defTabSz="749808">
              <a:spcAft>
                <a:spcPts val="600"/>
              </a:spcAft>
            </a:pPr>
            <a:r>
              <a:rPr lang="en-US" sz="2624" kern="1200">
                <a:solidFill>
                  <a:srgbClr val="565454"/>
                </a:solidFill>
                <a:latin typeface="+mj-lt"/>
                <a:ea typeface="+mj-ea"/>
                <a:cs typeface="+mj-cs"/>
              </a:rPr>
              <a:t>Random Forest Classifier</a:t>
            </a:r>
          </a:p>
          <a:p>
            <a:pPr marL="0" indent="0">
              <a:spcAft>
                <a:spcPts val="600"/>
              </a:spcAft>
              <a:buNone/>
            </a:pPr>
            <a:endParaRPr lang="en-US" sz="2400">
              <a:solidFill>
                <a:schemeClr val="bg2"/>
              </a:solidFill>
              <a:latin typeface="+mj-lt"/>
              <a:ea typeface="+mj-ea"/>
              <a:cs typeface="+mj-cs"/>
            </a:endParaRPr>
          </a:p>
        </p:txBody>
      </p:sp>
      <p:graphicFrame>
        <p:nvGraphicFramePr>
          <p:cNvPr id="4" name="Table 3">
            <a:extLst>
              <a:ext uri="{FF2B5EF4-FFF2-40B4-BE49-F238E27FC236}">
                <a16:creationId xmlns:a16="http://schemas.microsoft.com/office/drawing/2014/main" id="{81998BF3-0993-47A3-06CB-DC160B1A0301}"/>
              </a:ext>
            </a:extLst>
          </p:cNvPr>
          <p:cNvGraphicFramePr>
            <a:graphicFrameLocks noGrp="1"/>
          </p:cNvGraphicFramePr>
          <p:nvPr>
            <p:extLst>
              <p:ext uri="{D42A27DB-BD31-4B8C-83A1-F6EECF244321}">
                <p14:modId xmlns:p14="http://schemas.microsoft.com/office/powerpoint/2010/main" val="3752717894"/>
              </p:ext>
            </p:extLst>
          </p:nvPr>
        </p:nvGraphicFramePr>
        <p:xfrm>
          <a:off x="1541749" y="2901196"/>
          <a:ext cx="5170578" cy="2278014"/>
        </p:xfrm>
        <a:graphic>
          <a:graphicData uri="http://schemas.openxmlformats.org/drawingml/2006/table">
            <a:tbl>
              <a:tblPr firstRow="1" firstCol="1" bandRow="1">
                <a:tableStyleId>{5C22544A-7EE6-4342-B048-85BDC9FD1C3A}</a:tableStyleId>
              </a:tblPr>
              <a:tblGrid>
                <a:gridCol w="1172420">
                  <a:extLst>
                    <a:ext uri="{9D8B030D-6E8A-4147-A177-3AD203B41FA5}">
                      <a16:colId xmlns:a16="http://schemas.microsoft.com/office/drawing/2014/main" val="680244492"/>
                    </a:ext>
                  </a:extLst>
                </a:gridCol>
                <a:gridCol w="1384259">
                  <a:extLst>
                    <a:ext uri="{9D8B030D-6E8A-4147-A177-3AD203B41FA5}">
                      <a16:colId xmlns:a16="http://schemas.microsoft.com/office/drawing/2014/main" val="3793380815"/>
                    </a:ext>
                  </a:extLst>
                </a:gridCol>
                <a:gridCol w="1309993">
                  <a:extLst>
                    <a:ext uri="{9D8B030D-6E8A-4147-A177-3AD203B41FA5}">
                      <a16:colId xmlns:a16="http://schemas.microsoft.com/office/drawing/2014/main" val="3128649175"/>
                    </a:ext>
                  </a:extLst>
                </a:gridCol>
                <a:gridCol w="1303906">
                  <a:extLst>
                    <a:ext uri="{9D8B030D-6E8A-4147-A177-3AD203B41FA5}">
                      <a16:colId xmlns:a16="http://schemas.microsoft.com/office/drawing/2014/main" val="862813970"/>
                    </a:ext>
                  </a:extLst>
                </a:gridCol>
              </a:tblGrid>
              <a:tr h="779765">
                <a:tc>
                  <a:txBody>
                    <a:bodyPr/>
                    <a:lstStyle/>
                    <a:p>
                      <a:pPr marL="0" marR="0" algn="ctr">
                        <a:lnSpc>
                          <a:spcPct val="200000"/>
                        </a:lnSpc>
                        <a:spcBef>
                          <a:spcPts val="0"/>
                        </a:spcBef>
                        <a:spcAft>
                          <a:spcPts val="0"/>
                        </a:spcAft>
                      </a:pPr>
                      <a:r>
                        <a:rPr lang="en-IN" sz="1200">
                          <a:effectLst/>
                        </a:rPr>
                        <a:t>Fraud Type</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Precision</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Recall</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F1-Score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570947018"/>
                  </a:ext>
                </a:extLst>
              </a:tr>
              <a:tr h="779764">
                <a:tc>
                  <a:txBody>
                    <a:bodyPr/>
                    <a:lstStyle/>
                    <a:p>
                      <a:pPr marL="0" marR="0" algn="ctr">
                        <a:lnSpc>
                          <a:spcPct val="200000"/>
                        </a:lnSpc>
                        <a:spcBef>
                          <a:spcPts val="0"/>
                        </a:spcBef>
                        <a:spcAft>
                          <a:spcPts val="0"/>
                        </a:spcAft>
                      </a:pPr>
                      <a:r>
                        <a:rPr lang="en-IN" sz="1200" dirty="0">
                          <a:effectLst/>
                        </a:rPr>
                        <a:t>0 – non-Fraud</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1.00</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1.00</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1.00</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309084344"/>
                  </a:ext>
                </a:extLst>
              </a:tr>
              <a:tr h="718485">
                <a:tc>
                  <a:txBody>
                    <a:bodyPr/>
                    <a:lstStyle/>
                    <a:p>
                      <a:pPr marL="0" marR="0" algn="ctr">
                        <a:lnSpc>
                          <a:spcPct val="200000"/>
                        </a:lnSpc>
                        <a:spcBef>
                          <a:spcPts val="0"/>
                        </a:spcBef>
                        <a:spcAft>
                          <a:spcPts val="0"/>
                        </a:spcAft>
                      </a:pPr>
                      <a:r>
                        <a:rPr lang="en-IN" sz="1200">
                          <a:effectLst/>
                        </a:rPr>
                        <a:t>1 - Fraud</a:t>
                      </a:r>
                      <a:endParaRPr lang="en-US" sz="110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0.79</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0.72</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0.75</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2968633503"/>
                  </a:ext>
                </a:extLst>
              </a:tr>
            </a:tbl>
          </a:graphicData>
        </a:graphic>
      </p:graphicFrame>
      <p:graphicFrame>
        <p:nvGraphicFramePr>
          <p:cNvPr id="6" name="Table 5">
            <a:extLst>
              <a:ext uri="{FF2B5EF4-FFF2-40B4-BE49-F238E27FC236}">
                <a16:creationId xmlns:a16="http://schemas.microsoft.com/office/drawing/2014/main" id="{C929805C-2B05-0AAE-D9AF-727D35D48A0A}"/>
              </a:ext>
            </a:extLst>
          </p:cNvPr>
          <p:cNvGraphicFramePr>
            <a:graphicFrameLocks noGrp="1"/>
          </p:cNvGraphicFramePr>
          <p:nvPr>
            <p:extLst>
              <p:ext uri="{D42A27DB-BD31-4B8C-83A1-F6EECF244321}">
                <p14:modId xmlns:p14="http://schemas.microsoft.com/office/powerpoint/2010/main" val="2027591615"/>
              </p:ext>
            </p:extLst>
          </p:nvPr>
        </p:nvGraphicFramePr>
        <p:xfrm>
          <a:off x="1541749" y="4848008"/>
          <a:ext cx="5170578" cy="1359825"/>
        </p:xfrm>
        <a:graphic>
          <a:graphicData uri="http://schemas.openxmlformats.org/drawingml/2006/table">
            <a:tbl>
              <a:tblPr firstRow="1" firstCol="1" bandRow="1">
                <a:tableStyleId>{5C22544A-7EE6-4342-B048-85BDC9FD1C3A}</a:tableStyleId>
              </a:tblPr>
              <a:tblGrid>
                <a:gridCol w="2558274">
                  <a:extLst>
                    <a:ext uri="{9D8B030D-6E8A-4147-A177-3AD203B41FA5}">
                      <a16:colId xmlns:a16="http://schemas.microsoft.com/office/drawing/2014/main" val="192118460"/>
                    </a:ext>
                  </a:extLst>
                </a:gridCol>
                <a:gridCol w="2612304">
                  <a:extLst>
                    <a:ext uri="{9D8B030D-6E8A-4147-A177-3AD203B41FA5}">
                      <a16:colId xmlns:a16="http://schemas.microsoft.com/office/drawing/2014/main" val="2591030895"/>
                    </a:ext>
                  </a:extLst>
                </a:gridCol>
              </a:tblGrid>
              <a:tr h="547743">
                <a:tc>
                  <a:txBody>
                    <a:bodyPr/>
                    <a:lstStyle/>
                    <a:p>
                      <a:pPr marL="0" marR="0" algn="ctr">
                        <a:lnSpc>
                          <a:spcPct val="200000"/>
                        </a:lnSpc>
                        <a:spcBef>
                          <a:spcPts val="0"/>
                        </a:spcBef>
                        <a:spcAft>
                          <a:spcPts val="0"/>
                        </a:spcAft>
                      </a:pPr>
                      <a:r>
                        <a:rPr lang="en-IN" sz="1200" dirty="0">
                          <a:effectLst/>
                        </a:rPr>
                        <a:t>Accuracy</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tc>
                  <a:txBody>
                    <a:bodyPr/>
                    <a:lstStyle/>
                    <a:p>
                      <a:pPr marL="0" marR="0" algn="ctr">
                        <a:lnSpc>
                          <a:spcPct val="200000"/>
                        </a:lnSpc>
                        <a:spcBef>
                          <a:spcPts val="0"/>
                        </a:spcBef>
                        <a:spcAft>
                          <a:spcPts val="0"/>
                        </a:spcAft>
                      </a:pPr>
                      <a:r>
                        <a:rPr lang="en-IN" sz="1200" dirty="0">
                          <a:effectLst/>
                        </a:rPr>
                        <a:t>ROC-AUC Score</a:t>
                      </a:r>
                      <a:endParaRPr lang="en-US" sz="1100"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tc>
                <a:extLst>
                  <a:ext uri="{0D108BD9-81ED-4DB2-BD59-A6C34878D82A}">
                    <a16:rowId xmlns:a16="http://schemas.microsoft.com/office/drawing/2014/main" val="1065184016"/>
                  </a:ext>
                </a:extLst>
              </a:tr>
              <a:tr h="812082">
                <a:tc>
                  <a:txBody>
                    <a:bodyPr/>
                    <a:lstStyle/>
                    <a:p>
                      <a:pPr marL="0" marR="0" algn="ctr">
                        <a:lnSpc>
                          <a:spcPct val="200000"/>
                        </a:lnSpc>
                        <a:spcBef>
                          <a:spcPts val="0"/>
                        </a:spcBef>
                        <a:spcAft>
                          <a:spcPts val="0"/>
                        </a:spcAft>
                      </a:pPr>
                      <a:r>
                        <a:rPr lang="en-IN" sz="1200" kern="1200" dirty="0">
                          <a:solidFill>
                            <a:schemeClr val="dk1"/>
                          </a:solidFill>
                          <a:effectLst/>
                          <a:latin typeface="+mn-lt"/>
                          <a:ea typeface="+mn-ea"/>
                          <a:cs typeface="+mn-cs"/>
                        </a:rPr>
                        <a:t>99.75%</a:t>
                      </a:r>
                      <a:endParaRPr lang="en-US" sz="1200" kern="1200" dirty="0">
                        <a:solidFill>
                          <a:schemeClr val="dk1"/>
                        </a:solidFill>
                        <a:effectLst/>
                        <a:latin typeface="+mn-lt"/>
                        <a:ea typeface="+mn-ea"/>
                        <a:cs typeface="+mn-cs"/>
                      </a:endParaRPr>
                    </a:p>
                  </a:txBody>
                  <a:tcPr marL="68580" marR="68580" marT="0" marB="0">
                    <a:solidFill>
                      <a:srgbClr val="E9EBF5"/>
                    </a:solidFill>
                  </a:tcPr>
                </a:tc>
                <a:tc>
                  <a:txBody>
                    <a:bodyPr/>
                    <a:lstStyle/>
                    <a:p>
                      <a:pPr marL="0" marR="0" algn="ctr">
                        <a:lnSpc>
                          <a:spcPct val="200000"/>
                        </a:lnSpc>
                        <a:spcBef>
                          <a:spcPts val="0"/>
                        </a:spcBef>
                        <a:spcAft>
                          <a:spcPts val="0"/>
                        </a:spcAft>
                      </a:pPr>
                      <a:r>
                        <a:rPr lang="en-IN" sz="1200" b="1" dirty="0">
                          <a:effectLst/>
                        </a:rPr>
                        <a:t>0.86</a:t>
                      </a:r>
                      <a:endParaRPr lang="en-US" sz="1100" b="1" dirty="0">
                        <a:effectLst/>
                        <a:latin typeface="Calibri" panose="020F0502020204030204" pitchFamily="34" charset="0"/>
                        <a:ea typeface="Times New Roman" panose="02020603050405020304" pitchFamily="18" charset="0"/>
                        <a:cs typeface="Latha" panose="020B0604020202020204" pitchFamily="34" charset="0"/>
                      </a:endParaRPr>
                    </a:p>
                  </a:txBody>
                  <a:tcPr marL="68580" marR="68580" marT="0" marB="0">
                    <a:solidFill>
                      <a:srgbClr val="E9EBF5"/>
                    </a:solidFill>
                  </a:tcPr>
                </a:tc>
                <a:extLst>
                  <a:ext uri="{0D108BD9-81ED-4DB2-BD59-A6C34878D82A}">
                    <a16:rowId xmlns:a16="http://schemas.microsoft.com/office/drawing/2014/main" val="434285832"/>
                  </a:ext>
                </a:extLst>
              </a:tr>
            </a:tbl>
          </a:graphicData>
        </a:graphic>
      </p:graphicFrame>
      <p:pic>
        <p:nvPicPr>
          <p:cNvPr id="9" name="Picture 8">
            <a:extLst>
              <a:ext uri="{FF2B5EF4-FFF2-40B4-BE49-F238E27FC236}">
                <a16:creationId xmlns:a16="http://schemas.microsoft.com/office/drawing/2014/main" id="{507A7557-3836-FE29-187C-82BABC259653}"/>
              </a:ext>
            </a:extLst>
          </p:cNvPr>
          <p:cNvPicPr>
            <a:picLocks noChangeAspect="1"/>
          </p:cNvPicPr>
          <p:nvPr/>
        </p:nvPicPr>
        <p:blipFill>
          <a:blip r:embed="rId5"/>
          <a:stretch>
            <a:fillRect/>
          </a:stretch>
        </p:blipFill>
        <p:spPr>
          <a:xfrm>
            <a:off x="6243161" y="2901196"/>
            <a:ext cx="4044496" cy="3062962"/>
          </a:xfrm>
          <a:prstGeom prst="rect">
            <a:avLst/>
          </a:prstGeom>
        </p:spPr>
      </p:pic>
      <p:pic>
        <p:nvPicPr>
          <p:cNvPr id="15" name="Audio 14">
            <a:hlinkClick r:id="" action="ppaction://media"/>
            <a:extLst>
              <a:ext uri="{FF2B5EF4-FFF2-40B4-BE49-F238E27FC236}">
                <a16:creationId xmlns:a16="http://schemas.microsoft.com/office/drawing/2014/main" id="{5017266E-0B05-ACCF-CF2B-6FE7AFBC0F19}"/>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456250" t="-456250" r="-456250" b="-4562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310465948"/>
      </p:ext>
    </p:extLst>
  </p:cSld>
  <p:clrMapOvr>
    <a:masterClrMapping/>
  </p:clrMapOvr>
  <mc:AlternateContent xmlns:mc="http://schemas.openxmlformats.org/markup-compatibility/2006">
    <mc:Choice xmlns:p14="http://schemas.microsoft.com/office/powerpoint/2010/main" Requires="p14">
      <p:transition spd="slow" p14:dur="2000" advTm="66565"/>
    </mc:Choice>
    <mc:Fallback>
      <p:transition spd="slow" advTm="66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981</TotalTime>
  <Words>2039</Words>
  <Application>Microsoft Office PowerPoint</Application>
  <PresentationFormat>Widescreen</PresentationFormat>
  <Paragraphs>199</Paragraphs>
  <Slides>16</Slides>
  <Notes>16</Notes>
  <HiddenSlides>0</HiddenSlides>
  <MMClips>15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Söhne</vt:lpstr>
      <vt:lpstr>Times New Roman</vt:lpstr>
      <vt:lpstr>Wingdings</vt:lpstr>
      <vt:lpstr>Office Theme</vt:lpstr>
      <vt:lpstr>PowerPoint Presentation</vt:lpstr>
      <vt:lpstr>INTRODUCTION</vt:lpstr>
      <vt:lpstr>PROCESS</vt:lpstr>
      <vt:lpstr>DATA SOURCE (Collection) </vt:lpstr>
      <vt:lpstr>DATA PREPARATION </vt:lpstr>
      <vt:lpstr>EXPLORATORY DATA ANALYSIS</vt:lpstr>
      <vt:lpstr>MODEL BUILDING &amp; TRAINING</vt:lpstr>
      <vt:lpstr>PowerPoint Presentation</vt:lpstr>
      <vt:lpstr>MODEL EVALUATION</vt:lpstr>
      <vt:lpstr>PowerPoint Presentation</vt:lpstr>
      <vt:lpstr>PowerPoint Presentation</vt:lpstr>
      <vt:lpstr>PowerPoint Presentation</vt:lpstr>
      <vt:lpstr>ETHICAL IMPLICATIONS</vt:lpstr>
      <vt:lpstr>CONCLUSION</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Fraud Shield | Securing Credit Card Transactions</dc:title>
  <dc:creator>Madhavi Ghanta</dc:creator>
  <cp:lastModifiedBy>Madhavi Ghanta</cp:lastModifiedBy>
  <cp:revision>307</cp:revision>
  <dcterms:created xsi:type="dcterms:W3CDTF">2023-09-22T05:34:11Z</dcterms:created>
  <dcterms:modified xsi:type="dcterms:W3CDTF">2024-04-07T06:44:05Z</dcterms:modified>
</cp:coreProperties>
</file>

<file path=docProps/thumbnail.jpeg>
</file>